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2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14429F-776A-4862-9D64-E24EA33A4CC8}" type="datetimeFigureOut">
              <a:rPr lang="en-US" smtClean="0"/>
              <a:t>2/10/2014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5D1860-C89B-43F1-9208-EE540652666F}" type="slidenum">
              <a:rPr lang="en-US" smtClean="0"/>
              <a:t>‹#›</a:t>
            </a:fld>
            <a:endParaRPr lang="en-US"/>
          </a:p>
        </p:txBody>
      </p:sp>
    </p:spTree>
    <p:extLst>
      <p:ext uri="{BB962C8B-B14F-4D97-AF65-F5344CB8AC3E}">
        <p14:creationId xmlns:p14="http://schemas.microsoft.com/office/powerpoint/2010/main" val="2243702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en-US" smtClean="0">
              <a:latin typeface="Arial" pitchFamily="34" charset="0"/>
              <a:ea typeface="ＭＳ Ｐゴシック" pitchFamily="1" charset="-128"/>
            </a:endParaRPr>
          </a:p>
          <a:p>
            <a:pPr>
              <a:defRPr/>
            </a:pPr>
            <a:r>
              <a:rPr lang="en-US" altLang="en-US" b="1" smtClean="0">
                <a:latin typeface="Arial" pitchFamily="34" charset="0"/>
                <a:ea typeface="ＭＳ Ｐゴシック" pitchFamily="1" charset="-128"/>
              </a:rPr>
              <a:t>119ft shoreline advancement </a:t>
            </a:r>
            <a:endParaRPr lang="en-US" altLang="en-US" smtClean="0">
              <a:latin typeface="Arial" pitchFamily="34" charset="0"/>
              <a:ea typeface="ＭＳ Ｐゴシック" pitchFamily="1" charset="-128"/>
            </a:endParaRPr>
          </a:p>
          <a:p>
            <a:pPr>
              <a:defRPr/>
            </a:pPr>
            <a:r>
              <a:rPr lang="en-US" altLang="en-US" smtClean="0">
                <a:latin typeface="Arial" pitchFamily="34" charset="0"/>
                <a:ea typeface="ＭＳ Ｐゴシック" pitchFamily="1" charset="-128"/>
              </a:rPr>
              <a:t></a:t>
            </a:r>
            <a:r>
              <a:rPr lang="en-US" altLang="en-US" b="1" smtClean="0">
                <a:latin typeface="Arial" pitchFamily="34" charset="0"/>
                <a:ea typeface="ＭＳ Ｐゴシック" pitchFamily="1" charset="-128"/>
              </a:rPr>
              <a:t>121 yds³/ft gain </a:t>
            </a:r>
            <a:endParaRPr lang="en-US" altLang="en-US" smtClean="0">
              <a:latin typeface="Arial" pitchFamily="34" charset="0"/>
              <a:ea typeface="ＭＳ Ｐゴシック" pitchFamily="1" charset="-128"/>
            </a:endParaRPr>
          </a:p>
          <a:p>
            <a:pPr>
              <a:defRPr/>
            </a:pPr>
            <a:endParaRPr lang="en-US" altLang="en-US" smtClean="0">
              <a:latin typeface="Arial" pitchFamily="34" charset="0"/>
              <a:ea typeface="ＭＳ Ｐゴシック" pitchFamily="1" charset="-128"/>
            </a:endParaRPr>
          </a:p>
        </p:txBody>
      </p:sp>
      <p:sp>
        <p:nvSpPr>
          <p:cNvPr id="5939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Tahoma" pitchFamily="34" charset="0"/>
                <a:ea typeface="ＭＳ Ｐゴシック" pitchFamily="1" charset="-128"/>
              </a:defRPr>
            </a:lvl1pPr>
            <a:lvl2pPr marL="742950" indent="-285750" eaLnBrk="0" hangingPunct="0">
              <a:defRPr sz="2400">
                <a:solidFill>
                  <a:schemeClr val="tx1"/>
                </a:solidFill>
                <a:latin typeface="Tahoma" pitchFamily="34" charset="0"/>
                <a:ea typeface="ＭＳ Ｐゴシック" pitchFamily="1" charset="-128"/>
              </a:defRPr>
            </a:lvl2pPr>
            <a:lvl3pPr marL="1143000" indent="-228600" eaLnBrk="0" hangingPunct="0">
              <a:defRPr sz="2400">
                <a:solidFill>
                  <a:schemeClr val="tx1"/>
                </a:solidFill>
                <a:latin typeface="Tahoma" pitchFamily="34" charset="0"/>
                <a:ea typeface="ＭＳ Ｐゴシック" pitchFamily="1" charset="-128"/>
              </a:defRPr>
            </a:lvl3pPr>
            <a:lvl4pPr marL="1600200" indent="-228600" eaLnBrk="0" hangingPunct="0">
              <a:defRPr sz="2400">
                <a:solidFill>
                  <a:schemeClr val="tx1"/>
                </a:solidFill>
                <a:latin typeface="Tahoma" pitchFamily="34" charset="0"/>
                <a:ea typeface="ＭＳ Ｐゴシック" pitchFamily="1" charset="-128"/>
              </a:defRPr>
            </a:lvl4pPr>
            <a:lvl5pPr marL="2057400" indent="-228600" eaLnBrk="0" hangingPunct="0">
              <a:defRPr sz="2400">
                <a:solidFill>
                  <a:schemeClr val="tx1"/>
                </a:solidFill>
                <a:latin typeface="Tahoma" pitchFamily="34"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Tahoma" pitchFamily="34"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Tahoma" pitchFamily="34"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Tahoma" pitchFamily="34"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Tahoma" pitchFamily="34" charset="0"/>
                <a:ea typeface="ＭＳ Ｐゴシック" pitchFamily="1" charset="-128"/>
              </a:defRPr>
            </a:lvl9pPr>
          </a:lstStyle>
          <a:p>
            <a:pPr eaLnBrk="1" hangingPunct="1">
              <a:defRPr/>
            </a:pPr>
            <a:fld id="{2BCFAD1E-FED2-4F39-A9B2-2979284B23F3}" type="slidenum">
              <a:rPr lang="en-US" altLang="en-US" sz="1200" smtClean="0">
                <a:latin typeface="Arial" pitchFamily="34" charset="0"/>
              </a:rPr>
              <a:pPr eaLnBrk="1" hangingPunct="1">
                <a:defRPr/>
              </a:pPr>
              <a:t>17</a:t>
            </a:fld>
            <a:endParaRPr lang="en-US" altLang="en-US" sz="120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E92E48-1EBE-45AA-BDF8-F0A89ECDEB42}"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E92E48-1EBE-45AA-BDF8-F0A89ECDEB42}"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E92E48-1EBE-45AA-BDF8-F0A89ECDEB42}"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050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386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a:ln/>
        </p:spPr>
        <p:txBody>
          <a:bodyPr/>
          <a:lstStyle>
            <a:lvl1pPr>
              <a:defRPr/>
            </a:lvl1pPr>
          </a:lstStyle>
          <a:p>
            <a:pPr>
              <a:defRPr/>
            </a:pPr>
            <a:fld id="{9BF62989-D0ED-4191-B5C3-125986A9A78D}" type="slidenum">
              <a:rPr lang="en-US" altLang="en-US"/>
              <a:pPr>
                <a:defRPr/>
              </a:pPr>
              <a:t>‹#›</a:t>
            </a:fld>
            <a:endParaRPr lang="en-US" altLang="en-US"/>
          </a:p>
        </p:txBody>
      </p:sp>
    </p:spTree>
    <p:extLst>
      <p:ext uri="{BB962C8B-B14F-4D97-AF65-F5344CB8AC3E}">
        <p14:creationId xmlns:p14="http://schemas.microsoft.com/office/powerpoint/2010/main" val="266862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06E92E48-1EBE-45AA-BDF8-F0A89ECDEB42}"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E92E48-1EBE-45AA-BDF8-F0A89ECDEB42}"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E92E48-1EBE-45AA-BDF8-F0A89ECDEB42}" type="datetimeFigureOut">
              <a:rPr lang="en-US" smtClean="0"/>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E92E48-1EBE-45AA-BDF8-F0A89ECDEB42}" type="datetimeFigureOut">
              <a:rPr lang="en-US" smtClean="0"/>
              <a:t>2/10/2014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E92E48-1EBE-45AA-BDF8-F0A89ECDEB42}" type="datetimeFigureOut">
              <a:rPr lang="en-US" smtClean="0"/>
              <a:t>2/10/2014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92E48-1EBE-45AA-BDF8-F0A89ECDEB42}" type="datetimeFigureOut">
              <a:rPr lang="en-US" smtClean="0"/>
              <a:t>2/10/2014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92E48-1EBE-45AA-BDF8-F0A89ECDEB42}" type="datetimeFigureOut">
              <a:rPr lang="en-US" smtClean="0"/>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C47F0C-2A61-4C9B-A6F0-58507078AFE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92E48-1EBE-45AA-BDF8-F0A89ECDEB42}" type="datetimeFigureOut">
              <a:rPr lang="en-US" smtClean="0"/>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C47F0C-2A61-4C9B-A6F0-58507078AFEB}"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06E92E48-1EBE-45AA-BDF8-F0A89ECDEB42}" type="datetimeFigureOut">
              <a:rPr lang="en-US" smtClean="0"/>
              <a:t>2/10/2014</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8CC47F0C-2A61-4C9B-A6F0-58507078AFEB}"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csc.noaa.gov/beachnourishment/html/geo/channels.htm" TargetMode="Externa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gi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srh.noaa.gov/jetstream/ocean/ripcurrents.htm" TargetMode="External"/><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Ch.8 How Waves Move Sediments</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http://mikebydhi.com/Products/CoastAndSea/MIKE21/~/media/Microsite_MIKEbyDHI/Images/Nature/SedimentsAtRiverMouth.ashx?w=310&amp;h=206&amp;as=1"/>
          <p:cNvPicPr>
            <a:picLocks noChangeAspect="1" noChangeArrowheads="1"/>
          </p:cNvPicPr>
          <p:nvPr/>
        </p:nvPicPr>
        <p:blipFill>
          <a:blip r:embed="rId2" cstate="print"/>
          <a:srcRect/>
          <a:stretch>
            <a:fillRect/>
          </a:stretch>
        </p:blipFill>
        <p:spPr bwMode="auto">
          <a:xfrm>
            <a:off x="838200" y="2514600"/>
            <a:ext cx="2952750" cy="1962150"/>
          </a:xfrm>
          <a:prstGeom prst="rect">
            <a:avLst/>
          </a:prstGeom>
          <a:noFill/>
        </p:spPr>
      </p:pic>
      <p:pic>
        <p:nvPicPr>
          <p:cNvPr id="5124" name="Picture 4" descr="http://coastallandforms101.wikispaces.com/file/view/Spit.jpg/100348035/Spit.jpg"/>
          <p:cNvPicPr>
            <a:picLocks noChangeAspect="1" noChangeArrowheads="1"/>
          </p:cNvPicPr>
          <p:nvPr/>
        </p:nvPicPr>
        <p:blipFill>
          <a:blip r:embed="rId3" cstate="print"/>
          <a:srcRect/>
          <a:stretch>
            <a:fillRect/>
          </a:stretch>
        </p:blipFill>
        <p:spPr bwMode="auto">
          <a:xfrm>
            <a:off x="3276600" y="3276600"/>
            <a:ext cx="5514975" cy="3181350"/>
          </a:xfrm>
          <a:prstGeom prst="rect">
            <a:avLst/>
          </a:prstGeom>
          <a:noFill/>
        </p:spPr>
      </p:pic>
    </p:spTree>
    <p:extLst>
      <p:ext uri="{BB962C8B-B14F-4D97-AF65-F5344CB8AC3E}">
        <p14:creationId xmlns:p14="http://schemas.microsoft.com/office/powerpoint/2010/main" val="40462496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1" y="508941"/>
            <a:ext cx="3599258" cy="2843859"/>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495800" y="328319"/>
            <a:ext cx="3657600" cy="2889955"/>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533400" y="3886199"/>
            <a:ext cx="3200400" cy="2528711"/>
          </a:xfrm>
          <a:prstGeom prst="rect">
            <a:avLst/>
          </a:prstGeom>
          <a:noFill/>
          <a:ln w="9525">
            <a:noFill/>
            <a:miter lim="800000"/>
            <a:headEnd/>
            <a:tailEnd/>
          </a:ln>
        </p:spPr>
      </p:pic>
      <p:sp>
        <p:nvSpPr>
          <p:cNvPr id="8" name="TextBox 7"/>
          <p:cNvSpPr txBox="1"/>
          <p:nvPr/>
        </p:nvSpPr>
        <p:spPr>
          <a:xfrm>
            <a:off x="3958107" y="3886199"/>
            <a:ext cx="4876800" cy="2031325"/>
          </a:xfrm>
          <a:prstGeom prst="rect">
            <a:avLst/>
          </a:prstGeom>
          <a:noFill/>
        </p:spPr>
        <p:txBody>
          <a:bodyPr wrap="square" rtlCol="0">
            <a:spAutoFit/>
          </a:bodyPr>
          <a:lstStyle/>
          <a:p>
            <a:r>
              <a:rPr lang="en-US" dirty="0" smtClean="0"/>
              <a:t>Views of UCSB Beach at three different times of</a:t>
            </a:r>
          </a:p>
          <a:p>
            <a:r>
              <a:rPr lang="en-US" dirty="0" smtClean="0"/>
              <a:t>year. The upper left is during the fall, when the sand is high. The upper right is after the first winter storm, and the figure to the left is in January. During this quarter, and while you are at UCSB, be sure to notice the effect of storms on our beach.</a:t>
            </a:r>
            <a:endParaRPr lang="en-US" dirty="0"/>
          </a:p>
        </p:txBody>
      </p:sp>
    </p:spTree>
    <p:extLst>
      <p:ext uri="{BB962C8B-B14F-4D97-AF65-F5344CB8AC3E}">
        <p14:creationId xmlns:p14="http://schemas.microsoft.com/office/powerpoint/2010/main" val="34318239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Jetty or Groin?</a:t>
            </a:r>
            <a:endParaRPr lang="en-US" dirty="0"/>
          </a:p>
        </p:txBody>
      </p:sp>
      <p:pic>
        <p:nvPicPr>
          <p:cNvPr id="34818" name="Picture 2" descr="http://soundwaves.usgs.gov/2007/01/F2ExampleLG.jpg"/>
          <p:cNvPicPr>
            <a:picLocks noChangeAspect="1" noChangeArrowheads="1"/>
          </p:cNvPicPr>
          <p:nvPr/>
        </p:nvPicPr>
        <p:blipFill>
          <a:blip r:embed="rId2" cstate="print"/>
          <a:srcRect/>
          <a:stretch>
            <a:fillRect/>
          </a:stretch>
        </p:blipFill>
        <p:spPr bwMode="auto">
          <a:xfrm>
            <a:off x="685800" y="1447800"/>
            <a:ext cx="3352800" cy="5000625"/>
          </a:xfrm>
          <a:prstGeom prst="rect">
            <a:avLst/>
          </a:prstGeom>
          <a:noFill/>
        </p:spPr>
      </p:pic>
      <p:pic>
        <p:nvPicPr>
          <p:cNvPr id="34820" name="Picture 4" descr="http://4.bp.blogspot.com/_LjaGF3uR8FU/RcNlGYYRAPI/AAAAAAAAAOE/oSZ9gMyKhrc/s400/jetty.jpg"/>
          <p:cNvPicPr>
            <a:picLocks noChangeAspect="1" noChangeArrowheads="1"/>
          </p:cNvPicPr>
          <p:nvPr/>
        </p:nvPicPr>
        <p:blipFill>
          <a:blip r:embed="rId3" cstate="print"/>
          <a:srcRect/>
          <a:stretch>
            <a:fillRect/>
          </a:stretch>
        </p:blipFill>
        <p:spPr bwMode="auto">
          <a:xfrm>
            <a:off x="4495800" y="2286000"/>
            <a:ext cx="4216400" cy="3162300"/>
          </a:xfrm>
          <a:prstGeom prst="rect">
            <a:avLst/>
          </a:prstGeom>
          <a:noFill/>
        </p:spPr>
      </p:pic>
    </p:spTree>
    <p:extLst>
      <p:ext uri="{BB962C8B-B14F-4D97-AF65-F5344CB8AC3E}">
        <p14:creationId xmlns:p14="http://schemas.microsoft.com/office/powerpoint/2010/main" val="838038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descr="http://maps.unomaha.edu/maher/GEOL1010/lecture14/groin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82550"/>
            <a:ext cx="6891338" cy="662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1932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en-US" smtClean="0">
                <a:ea typeface="ＭＳ Ｐゴシック" pitchFamily="1" charset="-128"/>
              </a:rPr>
              <a:t>Longshore Drift</a:t>
            </a:r>
          </a:p>
        </p:txBody>
      </p:sp>
      <p:sp>
        <p:nvSpPr>
          <p:cNvPr id="3" name="Content Placeholder 2"/>
          <p:cNvSpPr>
            <a:spLocks noGrp="1"/>
          </p:cNvSpPr>
          <p:nvPr>
            <p:ph idx="1"/>
          </p:nvPr>
        </p:nvSpPr>
        <p:spPr/>
        <p:txBody>
          <a:bodyPr>
            <a:normAutofit fontScale="85000" lnSpcReduction="10000"/>
          </a:bodyPr>
          <a:lstStyle/>
          <a:p>
            <a:pPr>
              <a:defRPr/>
            </a:pPr>
            <a:r>
              <a:rPr lang="en-US" altLang="en-US" sz="2000" smtClean="0">
                <a:ea typeface="ＭＳ Ｐゴシック" pitchFamily="1" charset="-128"/>
              </a:rPr>
              <a:t>Tucker</a:t>
            </a:r>
            <a:r>
              <a:rPr lang="ja-JP" altLang="en-US" sz="2000" smtClean="0">
                <a:ea typeface="ＭＳ Ｐゴシック" pitchFamily="1" charset="-128"/>
              </a:rPr>
              <a:t>’</a:t>
            </a:r>
            <a:r>
              <a:rPr lang="en-US" altLang="ja-JP" sz="2000" smtClean="0">
                <a:ea typeface="ＭＳ Ｐゴシック" pitchFamily="1" charset="-128"/>
              </a:rPr>
              <a:t>s Island, New Jersey, is a barrier island that clearly illustrates how longshore drift and strong weather affect these transient sand deposits. </a:t>
            </a:r>
          </a:p>
          <a:p>
            <a:pPr>
              <a:defRPr/>
            </a:pPr>
            <a:r>
              <a:rPr lang="en-US" altLang="en-US" sz="2000" smtClean="0">
                <a:ea typeface="ＭＳ Ｐゴシック" pitchFamily="1" charset="-128"/>
              </a:rPr>
              <a:t>The island was first settled in 1735. Since its settlement, residents have had to move the island</a:t>
            </a:r>
            <a:r>
              <a:rPr lang="ja-JP" altLang="en-US" sz="2000" smtClean="0">
                <a:ea typeface="ＭＳ Ｐゴシック" pitchFamily="1" charset="-128"/>
              </a:rPr>
              <a:t>’</a:t>
            </a:r>
            <a:r>
              <a:rPr lang="en-US" altLang="ja-JP" sz="2000" smtClean="0">
                <a:ea typeface="ＭＳ Ｐゴシック" pitchFamily="1" charset="-128"/>
              </a:rPr>
              <a:t>s lighthouse several times because the channels shifted constantly as a result of longshore drift. Eventually, they placed the lighthouse on high ground at the island's northern end.</a:t>
            </a:r>
          </a:p>
          <a:p>
            <a:pPr>
              <a:defRPr/>
            </a:pPr>
            <a:r>
              <a:rPr lang="en-US" altLang="en-US" sz="2000" smtClean="0">
                <a:ea typeface="ＭＳ Ｐゴシック" pitchFamily="1" charset="-128"/>
              </a:rPr>
              <a:t>Meanwhile, the inlet north of Tucker</a:t>
            </a:r>
            <a:r>
              <a:rPr lang="ja-JP" altLang="en-US" sz="2000" smtClean="0">
                <a:ea typeface="ＭＳ Ｐゴシック" pitchFamily="1" charset="-128"/>
              </a:rPr>
              <a:t>’</a:t>
            </a:r>
            <a:r>
              <a:rPr lang="en-US" altLang="ja-JP" sz="2000" smtClean="0">
                <a:ea typeface="ＭＳ Ｐゴシック" pitchFamily="1" charset="-128"/>
              </a:rPr>
              <a:t>s Island—Beach Haven inlet—was also effected by longshore drift. At times, the inlet was narrow or nonexistent and Tucker</a:t>
            </a:r>
            <a:r>
              <a:rPr lang="ja-JP" altLang="en-US" sz="2000" smtClean="0">
                <a:ea typeface="ＭＳ Ｐゴシック" pitchFamily="1" charset="-128"/>
              </a:rPr>
              <a:t>’</a:t>
            </a:r>
            <a:r>
              <a:rPr lang="en-US" altLang="ja-JP" sz="2000" smtClean="0">
                <a:ea typeface="ＭＳ Ｐゴシック" pitchFamily="1" charset="-128"/>
              </a:rPr>
              <a:t>s Island was attached to the nearby Long Beach Island. At other times, the inlet was wide, and Tucker</a:t>
            </a:r>
            <a:r>
              <a:rPr lang="ja-JP" altLang="en-US" sz="2000" smtClean="0">
                <a:ea typeface="ＭＳ Ｐゴシック" pitchFamily="1" charset="-128"/>
              </a:rPr>
              <a:t>’</a:t>
            </a:r>
            <a:r>
              <a:rPr lang="en-US" altLang="ja-JP" sz="2000" smtClean="0">
                <a:ea typeface="ＭＳ Ｐゴシック" pitchFamily="1" charset="-128"/>
              </a:rPr>
              <a:t>s Island was separated from Long Beach Island.</a:t>
            </a:r>
          </a:p>
          <a:p>
            <a:pPr>
              <a:defRPr/>
            </a:pPr>
            <a:endParaRPr lang="en-US" altLang="en-US" sz="2000" smtClean="0">
              <a:ea typeface="ＭＳ Ｐゴシック" pitchFamily="1" charset="-128"/>
            </a:endParaRPr>
          </a:p>
        </p:txBody>
      </p:sp>
    </p:spTree>
    <p:extLst>
      <p:ext uri="{BB962C8B-B14F-4D97-AF65-F5344CB8AC3E}">
        <p14:creationId xmlns:p14="http://schemas.microsoft.com/office/powerpoint/2010/main" val="1280717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Map of New Jersey printed in 1856 by Charles DeSilver of Philadelph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524000"/>
            <a:ext cx="6400800" cy="509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p:txBody>
          <a:bodyPr/>
          <a:lstStyle/>
          <a:p>
            <a:pPr>
              <a:defRPr/>
            </a:pPr>
            <a:r>
              <a:rPr lang="en-US" altLang="en-US" sz="1600" smtClean="0">
                <a:ea typeface="ＭＳ Ｐゴシック" pitchFamily="1" charset="-128"/>
              </a:rPr>
              <a:t>In 1927, the lighthouse on Tucker's Island, NJ was destroyed when powerful longshore currents washed over 300 yards of the surrounding land out to sea.</a:t>
            </a:r>
          </a:p>
        </p:txBody>
      </p:sp>
    </p:spTree>
    <p:extLst>
      <p:ext uri="{BB962C8B-B14F-4D97-AF65-F5344CB8AC3E}">
        <p14:creationId xmlns:p14="http://schemas.microsoft.com/office/powerpoint/2010/main" val="823880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2005 Map of Ocean County New Jers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704850"/>
            <a:ext cx="6770688" cy="539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45037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 y="304800"/>
            <a:ext cx="8229600" cy="1384300"/>
          </a:xfrm>
        </p:spPr>
        <p:txBody>
          <a:bodyPr>
            <a:normAutofit/>
          </a:bodyPr>
          <a:lstStyle/>
          <a:p>
            <a:pPr algn="l">
              <a:defRPr/>
            </a:pPr>
            <a:r>
              <a:rPr lang="en-US" altLang="en-US" dirty="0" smtClean="0">
                <a:ea typeface="ＭＳ Ｐゴシック" pitchFamily="1" charset="-128"/>
              </a:rPr>
              <a:t>	Barnegat </a:t>
            </a:r>
            <a:br>
              <a:rPr lang="en-US" altLang="en-US" dirty="0" smtClean="0">
                <a:ea typeface="ＭＳ Ｐゴシック" pitchFamily="1" charset="-128"/>
              </a:rPr>
            </a:br>
            <a:r>
              <a:rPr lang="en-US" altLang="en-US" dirty="0" smtClean="0">
                <a:ea typeface="ＭＳ Ｐゴシック" pitchFamily="1" charset="-128"/>
              </a:rPr>
              <a:t>	Light</a:t>
            </a:r>
            <a:endParaRPr lang="en-US" altLang="en-US" dirty="0" smtClean="0">
              <a:ea typeface="ＭＳ Ｐゴシック" pitchFamily="1" charset="-128"/>
            </a:endParaRPr>
          </a:p>
        </p:txBody>
      </p:sp>
      <p:sp>
        <p:nvSpPr>
          <p:cNvPr id="6" name="Text Placeholder 5"/>
          <p:cNvSpPr>
            <a:spLocks noGrp="1"/>
          </p:cNvSpPr>
          <p:nvPr>
            <p:ph type="body" sz="half" idx="1"/>
          </p:nvPr>
        </p:nvSpPr>
        <p:spPr/>
        <p:txBody>
          <a:bodyPr/>
          <a:lstStyle/>
          <a:p>
            <a:pPr>
              <a:defRPr/>
            </a:pPr>
            <a:endParaRPr lang="en-US" sz="1800" dirty="0">
              <a:ea typeface="+mn-ea"/>
            </a:endParaRPr>
          </a:p>
          <a:p>
            <a:pPr>
              <a:defRPr/>
            </a:pPr>
            <a:endParaRPr lang="en-US" sz="1800" dirty="0">
              <a:ea typeface="+mn-ea"/>
            </a:endParaRPr>
          </a:p>
          <a:p>
            <a:pPr>
              <a:defRPr/>
            </a:pPr>
            <a:r>
              <a:rPr lang="en-US" sz="1800" b="1" dirty="0">
                <a:ea typeface="+mn-ea"/>
              </a:rPr>
              <a:t>Barnegat Light has seen significant advancement from 1986 to 2006 </a:t>
            </a:r>
            <a:endParaRPr lang="en-US" sz="1800" dirty="0">
              <a:ea typeface="+mn-ea"/>
            </a:endParaRPr>
          </a:p>
          <a:p>
            <a:pPr>
              <a:defRPr/>
            </a:pPr>
            <a:endParaRPr lang="en-US" sz="1800" dirty="0">
              <a:ea typeface="+mn-ea"/>
            </a:endParaRPr>
          </a:p>
          <a:p>
            <a:pPr>
              <a:defRPr/>
            </a:pPr>
            <a:endParaRPr lang="en-US" sz="1800" dirty="0">
              <a:ea typeface="+mn-ea"/>
            </a:endParaRPr>
          </a:p>
          <a:p>
            <a:pPr>
              <a:defRPr/>
            </a:pPr>
            <a:r>
              <a:rPr lang="en-US" sz="1800" b="1" dirty="0">
                <a:ea typeface="+mn-ea"/>
              </a:rPr>
              <a:t>The Barnegat Inlet jetty was constructed between 1988 and 1991, and upon completion it began trapping sand </a:t>
            </a:r>
            <a:endParaRPr lang="en-US" sz="1800" dirty="0">
              <a:ea typeface="+mn-ea"/>
            </a:endParaRPr>
          </a:p>
          <a:p>
            <a:pPr>
              <a:defRPr/>
            </a:pPr>
            <a:endParaRPr lang="en-US" sz="1800" dirty="0">
              <a:ea typeface="+mn-ea"/>
            </a:endParaRPr>
          </a:p>
        </p:txBody>
      </p:sp>
      <p:sp>
        <p:nvSpPr>
          <p:cNvPr id="7" name="Content Placeholder 6"/>
          <p:cNvSpPr>
            <a:spLocks noGrp="1"/>
          </p:cNvSpPr>
          <p:nvPr>
            <p:ph sz="quarter" idx="2"/>
          </p:nvPr>
        </p:nvSpPr>
        <p:spPr/>
        <p:txBody>
          <a:bodyPr/>
          <a:lstStyle/>
          <a:p>
            <a:pPr>
              <a:defRPr/>
            </a:pPr>
            <a:endParaRPr lang="en-US" dirty="0">
              <a:ea typeface="+mn-ea"/>
            </a:endParaRPr>
          </a:p>
        </p:txBody>
      </p:sp>
      <p:sp>
        <p:nvSpPr>
          <p:cNvPr id="8" name="Content Placeholder 7"/>
          <p:cNvSpPr>
            <a:spLocks noGrp="1"/>
          </p:cNvSpPr>
          <p:nvPr>
            <p:ph sz="quarter" idx="3"/>
          </p:nvPr>
        </p:nvSpPr>
        <p:spPr/>
        <p:txBody>
          <a:bodyPr/>
          <a:lstStyle/>
          <a:p>
            <a:pPr>
              <a:defRPr/>
            </a:pPr>
            <a:endParaRPr lang="en-US" dirty="0">
              <a:ea typeface="+mn-ea"/>
            </a:endParaRPr>
          </a:p>
        </p:txBody>
      </p:sp>
      <p:pic>
        <p:nvPicPr>
          <p:cNvPr id="460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38150"/>
            <a:ext cx="4267200"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6325" y="3657600"/>
            <a:ext cx="3943350"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5254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95263"/>
            <a:ext cx="8229600" cy="1384301"/>
          </a:xfrm>
        </p:spPr>
        <p:txBody>
          <a:bodyPr/>
          <a:lstStyle/>
          <a:p>
            <a:pPr>
              <a:defRPr/>
            </a:pPr>
            <a:r>
              <a:rPr lang="en-US" altLang="en-US" smtClean="0">
                <a:ea typeface="ＭＳ Ｐゴシック" pitchFamily="1" charset="-128"/>
              </a:rPr>
              <a:t>Barnegat Light Cross Section</a:t>
            </a:r>
          </a:p>
        </p:txBody>
      </p:sp>
      <p:pic>
        <p:nvPicPr>
          <p:cNvPr id="471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176338"/>
            <a:ext cx="6934200" cy="553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68969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Barnegat Inlet</a:t>
            </a:r>
            <a:endParaRPr lang="en-US" dirty="0"/>
          </a:p>
        </p:txBody>
      </p:sp>
      <p:pic>
        <p:nvPicPr>
          <p:cNvPr id="35842" name="Picture 2" descr="http://njscuba.net/zzz_sites/barnegat_inlet_aerial.jpg"/>
          <p:cNvPicPr>
            <a:picLocks noChangeAspect="1" noChangeArrowheads="1"/>
          </p:cNvPicPr>
          <p:nvPr/>
        </p:nvPicPr>
        <p:blipFill>
          <a:blip r:embed="rId3" cstate="print"/>
          <a:srcRect/>
          <a:stretch>
            <a:fillRect/>
          </a:stretch>
        </p:blipFill>
        <p:spPr bwMode="auto">
          <a:xfrm>
            <a:off x="3581400" y="2819400"/>
            <a:ext cx="4762500" cy="3571875"/>
          </a:xfrm>
          <a:prstGeom prst="rect">
            <a:avLst/>
          </a:prstGeom>
          <a:noFill/>
        </p:spPr>
      </p:pic>
      <p:pic>
        <p:nvPicPr>
          <p:cNvPr id="35844" name="Picture 4" descr="Figure 7"/>
          <p:cNvPicPr>
            <a:picLocks noChangeAspect="1" noChangeArrowheads="1"/>
          </p:cNvPicPr>
          <p:nvPr/>
        </p:nvPicPr>
        <p:blipFill>
          <a:blip r:embed="rId4" cstate="print"/>
          <a:srcRect/>
          <a:stretch>
            <a:fillRect/>
          </a:stretch>
        </p:blipFill>
        <p:spPr bwMode="auto">
          <a:xfrm>
            <a:off x="577403" y="1447800"/>
            <a:ext cx="3810000" cy="3752851"/>
          </a:xfrm>
          <a:prstGeom prst="rect">
            <a:avLst/>
          </a:prstGeom>
          <a:noFill/>
        </p:spPr>
      </p:pic>
      <p:sp>
        <p:nvSpPr>
          <p:cNvPr id="5" name="TextBox 4"/>
          <p:cNvSpPr txBox="1"/>
          <p:nvPr/>
        </p:nvSpPr>
        <p:spPr>
          <a:xfrm>
            <a:off x="4572000" y="1295400"/>
            <a:ext cx="3886200" cy="923330"/>
          </a:xfrm>
          <a:prstGeom prst="rect">
            <a:avLst/>
          </a:prstGeom>
          <a:noFill/>
        </p:spPr>
        <p:txBody>
          <a:bodyPr wrap="square" rtlCol="0">
            <a:spAutoFit/>
          </a:bodyPr>
          <a:lstStyle/>
          <a:p>
            <a:r>
              <a:rPr lang="en-US" dirty="0" smtClean="0"/>
              <a:t>Figure 7. Inlet channel conditions at Barnegat Inlet, New Jersey, August 1944.</a:t>
            </a:r>
            <a:endParaRPr lang="en-US" dirty="0"/>
          </a:p>
        </p:txBody>
      </p:sp>
    </p:spTree>
    <p:extLst>
      <p:ext uri="{BB962C8B-B14F-4D97-AF65-F5344CB8AC3E}">
        <p14:creationId xmlns:p14="http://schemas.microsoft.com/office/powerpoint/2010/main" val="24592845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altLang="en-US" smtClean="0">
                <a:ea typeface="ＭＳ Ｐゴシック" pitchFamily="1" charset="-128"/>
              </a:rPr>
              <a:t>Ocean County</a:t>
            </a:r>
          </a:p>
        </p:txBody>
      </p:sp>
      <p:sp>
        <p:nvSpPr>
          <p:cNvPr id="4" name="Content Placeholder 3"/>
          <p:cNvSpPr>
            <a:spLocks noGrp="1"/>
          </p:cNvSpPr>
          <p:nvPr>
            <p:ph idx="1"/>
          </p:nvPr>
        </p:nvSpPr>
        <p:spPr/>
        <p:txBody>
          <a:bodyPr>
            <a:normAutofit fontScale="92500" lnSpcReduction="10000"/>
          </a:bodyPr>
          <a:lstStyle/>
          <a:p>
            <a:pPr>
              <a:defRPr/>
            </a:pPr>
            <a:r>
              <a:rPr lang="en-US" sz="2000" b="1" dirty="0" smtClean="0">
                <a:ea typeface="+mn-ea"/>
              </a:rPr>
              <a:t>Shoreline </a:t>
            </a:r>
            <a:r>
              <a:rPr lang="en-US" sz="2000" b="1" dirty="0">
                <a:ea typeface="+mn-ea"/>
              </a:rPr>
              <a:t>is open to free littoral sand transport </a:t>
            </a:r>
            <a:endParaRPr lang="en-US" sz="2000" dirty="0">
              <a:ea typeface="+mn-ea"/>
            </a:endParaRPr>
          </a:p>
          <a:p>
            <a:pPr>
              <a:defRPr/>
            </a:pPr>
            <a:r>
              <a:rPr lang="en-US" sz="2000" b="1" dirty="0" smtClean="0">
                <a:ea typeface="+mn-ea"/>
              </a:rPr>
              <a:t>Narrow </a:t>
            </a:r>
            <a:r>
              <a:rPr lang="en-US" sz="2000" b="1" dirty="0">
                <a:ea typeface="+mn-ea"/>
              </a:rPr>
              <a:t>beach width and extensive development limit dune development and storm protection </a:t>
            </a:r>
            <a:endParaRPr lang="en-US" sz="2000" dirty="0">
              <a:ea typeface="+mn-ea"/>
            </a:endParaRPr>
          </a:p>
          <a:p>
            <a:pPr>
              <a:defRPr/>
            </a:pPr>
            <a:r>
              <a:rPr lang="en-US" sz="2000" b="1" dirty="0" smtClean="0">
                <a:ea typeface="+mn-ea"/>
              </a:rPr>
              <a:t>Large </a:t>
            </a:r>
            <a:r>
              <a:rPr lang="en-US" sz="2000" b="1" dirty="0">
                <a:ea typeface="+mn-ea"/>
              </a:rPr>
              <a:t>advances around Barnegat inlet were due to jetty reconstruction </a:t>
            </a:r>
            <a:endParaRPr lang="en-US" sz="2000" dirty="0">
              <a:ea typeface="+mn-ea"/>
            </a:endParaRPr>
          </a:p>
          <a:p>
            <a:pPr>
              <a:defRPr/>
            </a:pPr>
            <a:r>
              <a:rPr lang="en-US" sz="2000" b="1" dirty="0" smtClean="0">
                <a:ea typeface="+mn-ea"/>
              </a:rPr>
              <a:t>State </a:t>
            </a:r>
            <a:r>
              <a:rPr lang="en-US" sz="2000" b="1" dirty="0">
                <a:ea typeface="+mn-ea"/>
              </a:rPr>
              <a:t>conducted large truck-fill in Harvey Cedars (1994 - 1995) </a:t>
            </a:r>
            <a:endParaRPr lang="en-US" sz="2000" dirty="0">
              <a:ea typeface="+mn-ea"/>
            </a:endParaRPr>
          </a:p>
          <a:p>
            <a:pPr>
              <a:defRPr/>
            </a:pPr>
            <a:r>
              <a:rPr lang="en-US" sz="2000" b="1" dirty="0" smtClean="0">
                <a:ea typeface="+mn-ea"/>
              </a:rPr>
              <a:t>First </a:t>
            </a:r>
            <a:r>
              <a:rPr lang="en-US" sz="2000" b="1" dirty="0">
                <a:ea typeface="+mn-ea"/>
              </a:rPr>
              <a:t>substantial Federally funded beach restoration project in Surf City, L.B.I (2007) </a:t>
            </a:r>
            <a:endParaRPr lang="en-US" sz="2000" dirty="0">
              <a:ea typeface="+mn-ea"/>
            </a:endParaRPr>
          </a:p>
          <a:p>
            <a:pPr>
              <a:defRPr/>
            </a:pPr>
            <a:r>
              <a:rPr lang="en-US" sz="2000" b="1" dirty="0" smtClean="0">
                <a:ea typeface="+mn-ea"/>
              </a:rPr>
              <a:t>Undeveloped </a:t>
            </a:r>
            <a:r>
              <a:rPr lang="en-US" sz="2000" b="1" dirty="0">
                <a:ea typeface="+mn-ea"/>
              </a:rPr>
              <a:t>area in Holgate lies down-drift from the 97-groin field along L.B.I and has been impacted by long-term shoreline change </a:t>
            </a:r>
            <a:endParaRPr lang="en-US" sz="2000" dirty="0">
              <a:ea typeface="+mn-ea"/>
            </a:endParaRPr>
          </a:p>
          <a:p>
            <a:pPr>
              <a:defRPr/>
            </a:pPr>
            <a:endParaRPr lang="en-US" sz="2000" dirty="0">
              <a:ea typeface="+mn-ea"/>
            </a:endParaRPr>
          </a:p>
        </p:txBody>
      </p:sp>
    </p:spTree>
    <p:extLst>
      <p:ext uri="{BB962C8B-B14F-4D97-AF65-F5344CB8AC3E}">
        <p14:creationId xmlns:p14="http://schemas.microsoft.com/office/powerpoint/2010/main" val="3332230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125113" cy="924475"/>
          </a:xfrm>
        </p:spPr>
        <p:txBody>
          <a:bodyPr/>
          <a:lstStyle/>
          <a:p>
            <a:pPr>
              <a:defRPr/>
            </a:pPr>
            <a:r>
              <a:rPr lang="en-US" altLang="en-US" dirty="0" err="1" smtClean="0">
                <a:ea typeface="ＭＳ Ｐゴシック" pitchFamily="1" charset="-128"/>
              </a:rPr>
              <a:t>Longshore</a:t>
            </a:r>
            <a:r>
              <a:rPr lang="en-US" altLang="en-US" dirty="0" smtClean="0">
                <a:ea typeface="ＭＳ Ｐゴシック" pitchFamily="1" charset="-128"/>
              </a:rPr>
              <a:t> Drift</a:t>
            </a:r>
          </a:p>
        </p:txBody>
      </p:sp>
      <p:sp>
        <p:nvSpPr>
          <p:cNvPr id="3" name="Content Placeholder 2"/>
          <p:cNvSpPr>
            <a:spLocks noGrp="1"/>
          </p:cNvSpPr>
          <p:nvPr>
            <p:ph idx="1"/>
          </p:nvPr>
        </p:nvSpPr>
        <p:spPr>
          <a:xfrm>
            <a:off x="533400" y="1524000"/>
            <a:ext cx="8229600" cy="4114800"/>
          </a:xfrm>
        </p:spPr>
        <p:txBody>
          <a:bodyPr>
            <a:normAutofit fontScale="85000" lnSpcReduction="10000"/>
          </a:bodyPr>
          <a:lstStyle/>
          <a:p>
            <a:pPr>
              <a:defRPr/>
            </a:pPr>
            <a:r>
              <a:rPr lang="en-US" altLang="en-US" sz="2800" smtClean="0">
                <a:ea typeface="ＭＳ Ｐゴシック" pitchFamily="1" charset="-128"/>
              </a:rPr>
              <a:t>Longshore drift has a very powerful influence on the shape and composition of the coastline. It changes the slopes of beaches and creates long, narrow shoals of land called spits, that extend out from shore. </a:t>
            </a:r>
          </a:p>
          <a:p>
            <a:pPr>
              <a:defRPr/>
            </a:pPr>
            <a:r>
              <a:rPr lang="en-US" altLang="en-US" sz="2800" smtClean="0">
                <a:ea typeface="ＭＳ Ｐゴシック" pitchFamily="1" charset="-128"/>
              </a:rPr>
              <a:t>Longshore drift may also create or destroy entire </a:t>
            </a:r>
            <a:r>
              <a:rPr lang="ja-JP" altLang="en-US" sz="2800" smtClean="0">
                <a:ea typeface="ＭＳ Ｐゴシック" pitchFamily="1" charset="-128"/>
              </a:rPr>
              <a:t>“</a:t>
            </a:r>
            <a:r>
              <a:rPr lang="en-US" altLang="ja-JP" sz="2800" smtClean="0">
                <a:ea typeface="ＭＳ Ｐゴシック" pitchFamily="1" charset="-128"/>
              </a:rPr>
              <a:t>barrier islands</a:t>
            </a:r>
            <a:r>
              <a:rPr lang="ja-JP" altLang="en-US" sz="2800" smtClean="0">
                <a:ea typeface="ＭＳ Ｐゴシック" pitchFamily="1" charset="-128"/>
              </a:rPr>
              <a:t>”</a:t>
            </a:r>
            <a:r>
              <a:rPr lang="en-US" altLang="ja-JP" sz="2800" smtClean="0">
                <a:ea typeface="ＭＳ Ｐゴシック" pitchFamily="1" charset="-128"/>
              </a:rPr>
              <a:t> along a shoreline.  </a:t>
            </a:r>
          </a:p>
          <a:p>
            <a:pPr>
              <a:defRPr/>
            </a:pPr>
            <a:r>
              <a:rPr lang="en-US" altLang="en-US" sz="2800" smtClean="0">
                <a:ea typeface="ＭＳ Ｐゴシック" pitchFamily="1" charset="-128"/>
              </a:rPr>
              <a:t>A barrier island is a long offshore deposit of sand situated parallel to the coast.  As longshore drifts deposit, remove, and redeposit sand, barrier islands constantly change.</a:t>
            </a:r>
          </a:p>
          <a:p>
            <a:pPr>
              <a:defRPr/>
            </a:pPr>
            <a:endParaRPr lang="en-US" altLang="en-US" sz="2800" smtClean="0">
              <a:ea typeface="ＭＳ Ｐゴシック" pitchFamily="1" charset="-128"/>
            </a:endParaRPr>
          </a:p>
        </p:txBody>
      </p:sp>
    </p:spTree>
    <p:extLst>
      <p:ext uri="{BB962C8B-B14F-4D97-AF65-F5344CB8AC3E}">
        <p14:creationId xmlns:p14="http://schemas.microsoft.com/office/powerpoint/2010/main" val="1869192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 Spit – Sandy Hook, NJ</a:t>
            </a:r>
            <a:endParaRPr lang="en-US" dirty="0"/>
          </a:p>
        </p:txBody>
      </p:sp>
      <p:pic>
        <p:nvPicPr>
          <p:cNvPr id="31746" name="Picture 2" descr="http://www.travelpod.com/cache/attr_maps/beaches-water-sports-lakes-rivers-n3-sandy_hook.gif"/>
          <p:cNvPicPr>
            <a:picLocks noChangeAspect="1" noChangeArrowheads="1"/>
          </p:cNvPicPr>
          <p:nvPr/>
        </p:nvPicPr>
        <p:blipFill>
          <a:blip r:embed="rId2" cstate="print"/>
          <a:srcRect/>
          <a:stretch>
            <a:fillRect/>
          </a:stretch>
        </p:blipFill>
        <p:spPr bwMode="auto">
          <a:xfrm>
            <a:off x="4143375" y="1600200"/>
            <a:ext cx="5000625" cy="5000625"/>
          </a:xfrm>
          <a:prstGeom prst="rect">
            <a:avLst/>
          </a:prstGeom>
          <a:noFill/>
        </p:spPr>
      </p:pic>
      <p:pic>
        <p:nvPicPr>
          <p:cNvPr id="31748" name="Picture 4" descr="http://njscuba.net/zzz_sites/sandy_hook_aerial.jpg"/>
          <p:cNvPicPr>
            <a:picLocks noChangeAspect="1" noChangeArrowheads="1"/>
          </p:cNvPicPr>
          <p:nvPr/>
        </p:nvPicPr>
        <p:blipFill>
          <a:blip r:embed="rId3" cstate="print"/>
          <a:srcRect/>
          <a:stretch>
            <a:fillRect/>
          </a:stretch>
        </p:blipFill>
        <p:spPr bwMode="auto">
          <a:xfrm>
            <a:off x="457200" y="1752600"/>
            <a:ext cx="4762500" cy="3552825"/>
          </a:xfrm>
          <a:prstGeom prst="rect">
            <a:avLst/>
          </a:prstGeom>
          <a:noFill/>
        </p:spPr>
      </p:pic>
    </p:spTree>
    <p:extLst>
      <p:ext uri="{BB962C8B-B14F-4D97-AF65-F5344CB8AC3E}">
        <p14:creationId xmlns:p14="http://schemas.microsoft.com/office/powerpoint/2010/main" val="34365919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Progressive changes of shoreline geometry, 1756 to present, Sandy Hook, New Jersey"/>
          <p:cNvPicPr>
            <a:picLocks noChangeAspect="1" noChangeArrowheads="1"/>
          </p:cNvPicPr>
          <p:nvPr/>
        </p:nvPicPr>
        <p:blipFill>
          <a:blip r:embed="rId2" cstate="print"/>
          <a:srcRect/>
          <a:stretch>
            <a:fillRect/>
          </a:stretch>
        </p:blipFill>
        <p:spPr bwMode="auto">
          <a:xfrm>
            <a:off x="2438400" y="1447800"/>
            <a:ext cx="4114800" cy="5095876"/>
          </a:xfrm>
          <a:prstGeom prst="rect">
            <a:avLst/>
          </a:prstGeom>
          <a:noFill/>
        </p:spPr>
      </p:pic>
      <p:sp>
        <p:nvSpPr>
          <p:cNvPr id="4" name="Title 3"/>
          <p:cNvSpPr>
            <a:spLocks noGrp="1"/>
          </p:cNvSpPr>
          <p:nvPr>
            <p:ph type="title"/>
          </p:nvPr>
        </p:nvSpPr>
        <p:spPr>
          <a:xfrm>
            <a:off x="933243" y="304800"/>
            <a:ext cx="7125113" cy="924475"/>
          </a:xfrm>
        </p:spPr>
        <p:txBody>
          <a:bodyPr>
            <a:normAutofit fontScale="90000"/>
          </a:bodyPr>
          <a:lstStyle/>
          <a:p>
            <a:r>
              <a:rPr lang="en-US" sz="2400" dirty="0" smtClean="0"/>
              <a:t>Figure 178. Maps showing the progressive shoreline changes at Sandy Hook (after NPS Spermaceti Cove Visitor Center display).</a:t>
            </a:r>
            <a:endParaRPr lang="en-US" sz="2400" dirty="0"/>
          </a:p>
        </p:txBody>
      </p:sp>
    </p:spTree>
    <p:extLst>
      <p:ext uri="{BB962C8B-B14F-4D97-AF65-F5344CB8AC3E}">
        <p14:creationId xmlns:p14="http://schemas.microsoft.com/office/powerpoint/2010/main" val="2323687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Sandy Hook</a:t>
            </a:r>
            <a:endParaRPr lang="en-US" dirty="0"/>
          </a:p>
        </p:txBody>
      </p:sp>
      <p:sp>
        <p:nvSpPr>
          <p:cNvPr id="5" name="Content Placeholder 4"/>
          <p:cNvSpPr>
            <a:spLocks noGrp="1"/>
          </p:cNvSpPr>
          <p:nvPr>
            <p:ph idx="1"/>
          </p:nvPr>
        </p:nvSpPr>
        <p:spPr/>
        <p:txBody>
          <a:bodyPr/>
          <a:lstStyle/>
          <a:p>
            <a:endParaRPr lang="en-US"/>
          </a:p>
        </p:txBody>
      </p:sp>
      <p:sp>
        <p:nvSpPr>
          <p:cNvPr id="6" name="Text Placeholder 5"/>
          <p:cNvSpPr>
            <a:spLocks noGrp="1"/>
          </p:cNvSpPr>
          <p:nvPr>
            <p:ph type="body" sz="half" idx="2"/>
          </p:nvPr>
        </p:nvSpPr>
        <p:spPr/>
        <p:txBody>
          <a:bodyPr>
            <a:normAutofit fontScale="92500" lnSpcReduction="20000"/>
          </a:bodyPr>
          <a:lstStyle/>
          <a:p>
            <a:r>
              <a:rPr lang="en-US" sz="1600" dirty="0" smtClean="0"/>
              <a:t>Figure 179. Sedimentation features on aerial photographs of Sandy Hook: A. Plum Island represents the remnants of a </a:t>
            </a:r>
            <a:r>
              <a:rPr lang="en-US" sz="1600" dirty="0" err="1" smtClean="0"/>
              <a:t>washover</a:t>
            </a:r>
            <a:r>
              <a:rPr lang="en-US" sz="1600" dirty="0" smtClean="0"/>
              <a:t> fan. The </a:t>
            </a:r>
            <a:r>
              <a:rPr lang="en-US" sz="1600" dirty="0" err="1" smtClean="0"/>
              <a:t>sawtooth</a:t>
            </a:r>
            <a:r>
              <a:rPr lang="en-US" sz="1600" dirty="0" smtClean="0"/>
              <a:t> pattern along the Atlantic Ocean side reveals the buildup of sand adjacent to stone groins transported northward by </a:t>
            </a:r>
            <a:r>
              <a:rPr lang="en-US" sz="1600" dirty="0" err="1" smtClean="0"/>
              <a:t>longshore</a:t>
            </a:r>
            <a:r>
              <a:rPr lang="en-US" sz="1600" dirty="0" smtClean="0"/>
              <a:t> drift. </a:t>
            </a:r>
            <a:br>
              <a:rPr lang="en-US" sz="1600" dirty="0" smtClean="0"/>
            </a:br>
            <a:r>
              <a:rPr lang="en-US" sz="1600" dirty="0" smtClean="0"/>
              <a:t>B. an </a:t>
            </a:r>
            <a:r>
              <a:rPr lang="en-US" sz="1600" dirty="0" err="1" smtClean="0"/>
              <a:t>accretionary</a:t>
            </a:r>
            <a:r>
              <a:rPr lang="en-US" sz="1600" dirty="0" smtClean="0"/>
              <a:t> sandy buildup on the northern tip of the spit. The large dark area is a newly-formed freshwater pond. The dotted straight line is the 9 Gun Batter completed in 1902.</a:t>
            </a:r>
            <a:endParaRPr lang="en-US" sz="1600" dirty="0"/>
          </a:p>
        </p:txBody>
      </p:sp>
      <p:pic>
        <p:nvPicPr>
          <p:cNvPr id="33794" name="Picture 2" descr="Aerial photo views of sedimentation patterns along Sandy Hook"/>
          <p:cNvPicPr>
            <a:picLocks noChangeAspect="1" noChangeArrowheads="1"/>
          </p:cNvPicPr>
          <p:nvPr/>
        </p:nvPicPr>
        <p:blipFill>
          <a:blip r:embed="rId2" cstate="print"/>
          <a:srcRect/>
          <a:stretch>
            <a:fillRect/>
          </a:stretch>
        </p:blipFill>
        <p:spPr bwMode="auto">
          <a:xfrm>
            <a:off x="3886200" y="914400"/>
            <a:ext cx="4114800" cy="5229226"/>
          </a:xfrm>
          <a:prstGeom prst="rect">
            <a:avLst/>
          </a:prstGeom>
          <a:noFill/>
        </p:spPr>
      </p:pic>
    </p:spTree>
    <p:extLst>
      <p:ext uri="{BB962C8B-B14F-4D97-AF65-F5344CB8AC3E}">
        <p14:creationId xmlns:p14="http://schemas.microsoft.com/office/powerpoint/2010/main" val="41941626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Rip Currents</a:t>
            </a:r>
            <a:endParaRPr lang="en-US" dirty="0"/>
          </a:p>
        </p:txBody>
      </p:sp>
      <p:pic>
        <p:nvPicPr>
          <p:cNvPr id="36866" name="Picture 2" descr="http://www.ceoe.udel.edu/ripcurrents/characteristics/images/rip%20characteristics%20image%203.jpg"/>
          <p:cNvPicPr>
            <a:picLocks noChangeAspect="1" noChangeArrowheads="1"/>
          </p:cNvPicPr>
          <p:nvPr/>
        </p:nvPicPr>
        <p:blipFill>
          <a:blip r:embed="rId3" cstate="print"/>
          <a:srcRect/>
          <a:stretch>
            <a:fillRect/>
          </a:stretch>
        </p:blipFill>
        <p:spPr bwMode="auto">
          <a:xfrm>
            <a:off x="609600" y="1371600"/>
            <a:ext cx="3305175" cy="3329214"/>
          </a:xfrm>
          <a:prstGeom prst="rect">
            <a:avLst/>
          </a:prstGeom>
          <a:noFill/>
        </p:spPr>
      </p:pic>
      <p:pic>
        <p:nvPicPr>
          <p:cNvPr id="36868" name="Picture 4" descr="http://www.erh.noaa.gov/akq/rip/ripfromabove.jpg"/>
          <p:cNvPicPr>
            <a:picLocks noChangeAspect="1" noChangeArrowheads="1"/>
          </p:cNvPicPr>
          <p:nvPr/>
        </p:nvPicPr>
        <p:blipFill>
          <a:blip r:embed="rId4" cstate="print"/>
          <a:srcRect/>
          <a:stretch>
            <a:fillRect/>
          </a:stretch>
        </p:blipFill>
        <p:spPr bwMode="auto">
          <a:xfrm>
            <a:off x="4114800" y="2974666"/>
            <a:ext cx="4857750" cy="3654734"/>
          </a:xfrm>
          <a:prstGeom prst="rect">
            <a:avLst/>
          </a:prstGeom>
          <a:noFill/>
        </p:spPr>
      </p:pic>
    </p:spTree>
    <p:extLst>
      <p:ext uri="{BB962C8B-B14F-4D97-AF65-F5344CB8AC3E}">
        <p14:creationId xmlns:p14="http://schemas.microsoft.com/office/powerpoint/2010/main" val="41044302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en-US" smtClean="0">
                <a:ea typeface="ＭＳ Ｐゴシック" pitchFamily="1" charset="-128"/>
              </a:rPr>
              <a:t>The Impact of Storms </a:t>
            </a:r>
          </a:p>
        </p:txBody>
      </p:sp>
      <p:sp>
        <p:nvSpPr>
          <p:cNvPr id="3" name="Content Placeholder 2"/>
          <p:cNvSpPr>
            <a:spLocks noGrp="1"/>
          </p:cNvSpPr>
          <p:nvPr>
            <p:ph idx="1"/>
          </p:nvPr>
        </p:nvSpPr>
        <p:spPr/>
        <p:txBody>
          <a:bodyPr/>
          <a:lstStyle/>
          <a:p>
            <a:pPr>
              <a:defRPr/>
            </a:pPr>
            <a:r>
              <a:rPr lang="en-US" altLang="en-US" dirty="0" smtClean="0">
                <a:ea typeface="ＭＳ Ｐゴシック" pitchFamily="1" charset="-128"/>
              </a:rPr>
              <a:t>Hurricanes</a:t>
            </a:r>
          </a:p>
          <a:p>
            <a:pPr>
              <a:defRPr/>
            </a:pPr>
            <a:r>
              <a:rPr lang="en-US" altLang="en-US" dirty="0" smtClean="0">
                <a:ea typeface="ＭＳ Ｐゴシック" pitchFamily="1" charset="-128"/>
              </a:rPr>
              <a:t>Nor</a:t>
            </a:r>
            <a:r>
              <a:rPr lang="ja-JP" altLang="en-US" dirty="0" smtClean="0">
                <a:ea typeface="ＭＳ Ｐゴシック" pitchFamily="1" charset="-128"/>
              </a:rPr>
              <a:t>’</a:t>
            </a:r>
            <a:r>
              <a:rPr lang="en-US" altLang="ja-JP" dirty="0" smtClean="0">
                <a:ea typeface="ＭＳ Ｐゴシック" pitchFamily="1" charset="-128"/>
              </a:rPr>
              <a:t>Easters</a:t>
            </a:r>
          </a:p>
          <a:p>
            <a:pPr>
              <a:buFontTx/>
              <a:buNone/>
              <a:defRPr/>
            </a:pPr>
            <a:endParaRPr lang="en-US" altLang="en-US" dirty="0" smtClean="0">
              <a:ea typeface="ＭＳ Ｐゴシック" pitchFamily="1" charset="-128"/>
            </a:endParaRPr>
          </a:p>
        </p:txBody>
      </p:sp>
      <p:sp>
        <p:nvSpPr>
          <p:cNvPr id="54276" name="AutoShape 2" descr="data:image/jpeg;base64,/9j/4AAQSkZJRgABAQAAAQABAAD/2wCEAAkGBhQSERUUExQWFRUWGRoaGBcYGRccGBwaHBoYFx0aGBgaHCYfGhsjHBoYHy8jIycpLCwsFx8xNzAqNSYrLCkBCQoKDgwOGg8PGiocHBwpLCkpKSwsKSkpLCkpKSwpLCkpKSkpKSkpLCksKSksLCksLCksLCwpKSwpKSkpLCksLP/AABEIAKgBKwMBIgACEQEDEQH/xAAbAAACAwEBAQAAAAAAAAAAAAAEBQIDBgABB//EADwQAAIBAgUCBAQEBQMEAgMAAAECEQMhAAQSMUEFUSJhcYEGEzKRQqGx8CNSwdHhFGLxBxUzgmNyFsLS/8QAGQEBAQEBAQEAAAAAAAAAAAAAAAECAwQF/8QAJREBAQACAgIBAwUBAAAAAAAAAAECESExAxJREyJBBDJxgfAj/9oADAMBAAIRAxEAPwBOavtixTJvgcYmok9seeuso3LEEmbADbvcfv3w18KILiWA9N9hbCinxyecSq14sL4SroX88yoUf59cEVh80/LURBljPYXn074WZaqZnnYYb9ECjU5aSCARefbvjePKZcI9QylAAKqabiZMsRG9hzbfvhPXpKDCAgk8740NCvBLONA1MFDQBIsWY7sfywPVpAPClX1fqYk24i2LYzKCylElYAILGAzCxJ/v39MSz+ViUmDI1d9N4jznDrLZAimdN+PTmw7nC9Mk5qk71XPsBtJniefOMNJt70vKzVUHgDzgExIA/rjUNlEAkLB1BBO8SQS0jy/PCvp2T+TrqDcAyT5EERPn+mGVKfm0z9TEFm2J4HsNz5+2NRKMzKxYn19N7YqUkjm36d8V16hesWPH+dsW6gqxyeMVEKhtP5n9BipUk3nHXPtgyjQwHqrAiBjg0ETEDf8AoP64r+bcgbA74jUWI4vOAkzkqt7x/XFLraedv3ziSDeTb97YmACQAJwFuUUFzPAkjyAxN1MEgQJ/XFVGpoD7am8I35n9P647M1PCqSfOO/kBiiurV1LJgAWHrM/fbARXf/jHtWie0R5mY9sVtRkMIkkRb8r8Y1oTq5hVp6pBvBG59AO+A0cVW0iQOWHBHA7+eA83UIpljBA/CN5FrEXnBGUrOqA06YUm51id97D9cUWGnpBKv3AJ7i18Lnz1UGyuw5cd5/CIj74H6h1OtJX5asomSWaxvBMCAJm0zthRmM3mSoLUqRYeGCzXDSCRBMATExN8akDDrlI1BD1BSgyG1Q0zG25FuO+JZFSG0tW1BQGlhJgjawHrMnAWSp1h8yaGkMJYayWJG0SRA23jbjF+SQAQY1m5K6ySY4PcDgngxthUNkzkLriR5ASCLRBIHb74sfMiCQk/+wAEenOF+V6iil1+WrBvqBa5tubWaR+m2LMpnUFSTRoqsWAfxCxmxAiDex5NsTSoDPVGIhQCP5mM+XAtF5k4pGWFS1QwSPpBgmb8X4jeLfYg5pHPhCqSZkMSQBG0AcAeHaTgHN5sJcsdHeSDNzLX8uL7AYoto9GC/wDjE77hrC9gT+u9zGAs9VNKY+qYIYiDtYOdzxc2jEcv8S0S8FiWA+kyzjxSQASTNh64o6lUbNKy/QJgEA6gNgP9h7tbe+2Lr5Qz6X19iL+UqfFFyIJFh2w3V6Z7DynHzxKRyDakYMpMN4QS6x4bMwk6jHgA/pgl/ixp8NCvp4mQftB/XGrh8GxTsNojEUeD398VHHU2vjw5Th0lFrWI2xfuoi5n7YBFXB3ThLEWAi57cH8sTGNbHU6IRAx3MwB6W/riWalKQ/EzISABBU9yfS2BHqn5assiGMenfzvjzqPUGL9pIWALBRE+t5ONbYrup669YCZWmAgn+YDx+p1Thv0jpxQkE3EGePTCXIAh2cMYJ27nk/nPvh/kCRJJtjaGh6kFYBR44so79zHHJ9MX5SnpJ5kySeTET/jjC3pFMlyQshifE3J8vLGgSmBA3Plgiqih0EdyqmdubfaT74nRBVn0eKbMxNoW0iPQjzx6KB9JbbnaSfvMYhSqxQMf+RGZSBsI3BPJiDiiqgSWOo3/AH+/zwSRBwFkFsIEyMFMCSMBOi5BvvgpySN4wLTpGdwe+La2AgqACAYx5XvGPPmYnT4i+AktAcjF6JpE9sTSlbHtUEmOIxQPTpXGPatM8DBEWxLRzgF7UIxFIGDKuVJ/f9MUVcqe0/v9cUA1+niJY7GYEbzHfe+BK2TWdGt1m50z67iN9rHBee6cSCRAbzFhgCmjLYuuq1zJvxFjPpxigGp8O0m+pqh2ldTafD/tnz89hjn+HaCwSvhNyAATJtEnyng84Lq5uotgaekj6iDNu0yMRq1HYS7aVJAnbcWjVufbFC//ALHST6VqA+TLfzJtPbviVGkQArkhYu0wQSZtH2/vijPGuupaLLJG7T7/AEn+2Pcy6sNLiG2Pyy2q/OowBYTvOKK83kaNTSWQ2/EbGQYIMbAnc+eFXU/gykx1Aaf/AKsQ+2wYm82+2D6+TDp4ajJEhWsC0SNTAi5keRMYupUV2LgEkAlWuZ21Lxtv541LYjI//jaJtTr1Gnhgu4gaissBMcH6cX9KNTL04qU3Yhib62ldVvDDTIEA6V9TjYvTRGCaw5MiIG+8Hw+0YHq5SjUWWYWkWJCTx77iw74vvvs0z4zdIqWKBQZkAKpVDK6j8xUYA7GO4Nhj0ujfSzwQb/N1JBI5KsONpvEXxPM/DtdSX/h1UF2QU1vp+kAMQuq9zzHGFpy1tVRE8N/lfKIaSZDfwyw2JuotM8HGtSiVRVQhvEzEaokHxTzqGoEzNvPFNfMamJYMCeNNQ/chSCfOceU80+iWyrKApMuH8ZF4uxKkjc7bzvICWlUa4ydNQeA6r+RYEY1JtDV3x5SUmMSSn3HoMX/MgbY+dll8O0xUNTvfFhzwQMALtaTwLYhqtJjAmYqWjGcalHt1BtCqBKrPuTyfaPsMVpVd32JPA7YEyzMSFU742/RulfLXUw8R2/z/AGxvVTaXTujkDxRYT5AW+5PbDRaUstNbLN2tJPlwNsEZaiSgPO5M3OwH5f0wVUOhgsanI/8AUCB9R9T+WNso5GlpLMRAJ8Mz6frf0OGLJPiBEQBa17/TP3wNRT+YzMewsTHbj8sGrTMM0qAu1z34G1xHM7YoEoVB9IjxG52OkWLDuQSInAa1QKVYkgA1RpCzcsBH9fzwXniEZRMFtpMbkkz23tHMYTVOppTFRJ2ZjHmAYi1hb8sAd0hJB7qdvywdXH3wn+F6+qmWixJ8R5PMeX+cOqz3tfAD0a3kZ5x7qn3xEIQ0yMRFeGvsR9jgPaEG/bjB+XoxgekAy2/fngyhSOAJAgYipnFvy8QeBiimb4mK8YlSHPGI1WFoG+AresBc7/vgYo/1ekamaBNli5PpidQ+VzEYHrrNyDpMQB6dz74oqzedqVD4Qqg+RJ/oB9sV5nJBbVFViY+mNp3M2GC8u9wBb7E39rYpz9PUTGpjtAA7X/ffFAFVUJICLb+U3ni8RsNuMVtT1xFMEDzvPkAD+owdRyq6gF3gXPaN57Y8dCs6TupCwDG8EnebYAdOnyLhU3+oz5wP3bA7ZYAAkpJG6m4F7wD5EiwwX/oQTB1FTMzckRt5YielUydtJ/CQYOwEtA24jy44oDrdPpMCwA1HZ5MepH4jeP8AjFQyakldBmx1cE9t5B/vhoX0goW1z+LSFM4GTJFZg2Mnc79/M4Cmh0//AOGQTJJaZ2i8+U4V5jprktopsDM8FDuJUg6gRE87g94ZVummZDNffSY/IqQPaN8KK+dzFB51sy8hwu3+0ggHjjFFNOrVp2m0/wArTe5Bggkm9z3O+Ba9OnVqTCrUQfUlQKZ7MYlR3/xh1lOr06oEmWIg28U+3H9sD574Y+ch+WWUzP0qxMybioMVGZ610IujkNMiYk6bCZUAwbxsTfjGfPwnUa/zVWeKhTX2vf8AYjGizmWzVHw7LY6jTIW3YALpvERt3wJ8+sJH+lDQT4oAkSYsDG2O2OVnQvYjt+xig1R6AbY8qPC8jjAzPj5cxdLVtWvgdr45sOfh3p4aXJ9B288dZNM7Mvh7oAWHqfVuOw9e+NVRQGSTOwAjk/4nCk1GBAEH99sPem02IHHvjSGKwiybkCYt5/a+KCk1D3jjn9nHuYzAU9zx7c+QvjzIgk6jzeT/ACiWFvTFF9KkWNwSRO3vPtx74B+IPiE0qelHRQoQliNxNws2kmw8oPODcxX0ITabgecjbyGMb1zMqdaveEJEbTe5HvhQN1f48Ry0BjYxIFtiIvchgT/XCLpHUizP8wBtbBoMmL39bH8sJMxWnfiw9Bb+k4L6JUBcgxBEX4JgA+xgzjnvkfTuiqQ79gR4V2gibDi+H1drE3jtjP8AQa2oVCQJJUFhAmBB/ODbD/IUZB1bY6BXTzTEkabcffF2sTuB+5xHqyiCEEsZAExHOKDV1aZHAIHr54Bzkkv3GGaCMKumv3wx13F8UFhbYqr05jFivtidSnbAUGnAHOB82oCCebew3wRUbvbAfUK6iSSSRsO3t98BUma0gmO49sL8xn2YiSqqfcx/TcYsy2WarBMgE7YZnoSNxtjQU0qpWYg2vt+cDFGc6iyi1FpI3PvYnnbDZsjoUfxEXeNQk+dpwHnM/TDhWqqdo8IE7kQLWubYBDnOtVQYRQ0iDcgC9yeT5CYtgzJ5mqYAqJIhRx5Hi1+3bB9TJo/hDkC0nwCb87dtsX5XJrTkGGsdKeEeEbW2kmOT3wC7MZzSB4lZuSCY9JPE/fHmXztRlJKqN7X/AFIGHJ6YGH0rLEEhRHBkzuTMew88CZjorgAqfcn+vbAD61/ECpHrb3EjEalUfzfpgTMmooAAYWJnQYMG99iL8XxYtcVVAXxQASUkWN5ngcTiinqNWVHien/uWSPeOMUtSLL9QqDncH9cHlnUNCVGAtsJ2vcm/tjwZxSpjUCNwR+sYDK534TR2Jpu1N+8gj2mQcL62fz2XIIqBlm/hBNuLX/e2NLQzCCpM6LySR4Z8ibf8YOqZehWWCVPcqQZ9b41sKch8apVAWqoDk/hBPEXDDkdpGLanQKRJIYgTtpH98C5v4Qkj5NRlKydhPa4JgjFoyFdbMySP/jqD8g0YcfgY3OtFsCSMTr1ZP6YpbHkxmotvL12sPfB/Q+oaGKkwrb+2FjvbzxTqxYj6H0euKjAqIBsO9sazLNptjB/A9ESHk2BsTbjG6VwL7zjcEKqgTyTz+/b7YJWsBMb6bRHkObbfucCVFLT3OF2YzulqoGyKCPUGYtO9h5zig7O50aSYI028QJAIkEg8zET54+fdSzYeozhrABT35n2sDjRv1CaLli2hxqTvwfttYjnGCZl+U1xLcDiFt6nVM4zaFuaMsdM4ll3KmefzHn648UcYqq95Nsctj6l0rNivlz8v6rkA2krOoeR3ONZ0jOEoiEgnTcjeRvIm2Pk3QOrFAYfSAZg8MqjS3odm8sbPoXXZLAqsO0hgbQR4gfRhbyIx2g0+YW8gifzI9ML6dDVK/yyASbj9zhrSoiJJ/QX7Tz7YX5muiOq762IPm28sfQfljUgMyAiIMxbDK++F1JNJB4P2wdQqgjfFsBitAGCaz2tiii1sXMLYgoqVY7Tx5HClMu1SoBwLnDKsv79sQVYEixwBVWqtIBR9RFhzGAM1XqIJCkkza2/pjlY/MsNbG7dl7X/ALeWLP8ATtJYvfe2wxRmusV6hqMGQqsDxR6ee4vxFsLKvT6xVYqEwRpI0SOfF/MPIifPDnqZqKdWumS26j7y7X+w7YUZ/PlyUVQpAkCm38SVg7MQpBkgG+3ONQBVKVXVDMJJ1f8AjJYAkhgItEEX485OGozNTUDIewhYMz3LTAHlGEmS65/ECn6rB1cPvG4YfSLdiCQb40VHxKWESLwCDq8gWHNrnFoKo9fbUFYFQwsIaBbbULcHDT/UMoUsLHiIAFu+3phJlTqAmZ2KxsfLvGLkd5aQw1c9uNvQTbGQ4zWTDC5BtNie5gW8j+WFS1xTnT4SBtF7djEHFdfqXyhEkTYsYgSCZ1GfSLXwWjK//mWJAMiAvBHHn39sAqTN1HJPzCEUy36QQPPHlfM/MPhYKAfqTeIEagdpn8sMeq5PLLBbUYEgydIbaIAnHy7rPVWpVG+QIVyIb5cS07C0m4BjmeN8axnsPoGZoCBqGuQQYEeflhXT6DTD/No6kjcKRpJO4a8n3nFWQ+J0SmNGlnhQdZbVq/l+k2k2EzGC0+IKRUBoR2MQGXTO8j8/PDVgKZmUAhiCTuRYewx6+fzBNgCODrj8icVdPzVJgVQ6rkHxav36YCqqwJALwNo2w0Pn5fEScccQY486Is2I/Mi0Y4nHjJIxKND8H1nLsq7RJnH0haemMfPPgSmRVYzYjb0OPpKp3xuKhXOkYxvxC7U4dCbkz6ERMbffvjcMsjCfN5INAIkD+g/x+mFHzTqMyw1ELJ0gGQBcWgkDbClzG2NN8SdMFJ7CAfWO332xnKzLyIxxvZVVPEa9Xj2OPWIIvfA0T6Ysm6iwsF5keXpjTfB2bHz1BJ01ARvZTG59wNpxkGBaSNhht0Dp9Z5NObX9+4x9HHwzDHntH2XM5xiJvqBiNgBbby598F5SgawjYA2JvcXkYXdEZnRA/wBcCTFiBx64cdKEGovAI0+97/pjhWkwsMUOk6d45J2IxeFPaPIc+mJ5pSYIgMoI8/3/AHx1alF58TRB5EcekW98ZE6OYj0xf87ng4ArUdMsOd97+snFXzyPLDQa1DqGPaabYXUsxHH2wVTzPe2AOraKayYG0+Unc9hOPM4qKhaoAQO5PbsN/TFaVbECPfAD9MgEBiq9ptp30idh6YAGhXVqCuKRX8VwthJ3G4MAmN8U9OzVJqjiqFBbZokkqNieDeRxf1wf13qNJaIpAjxEqXgwJ3Cz5SJxlaeUCU0KodGpgLGdvqjcjSIxQ46505aaE0ipSQagudttPa8fbCHIZ9xYSPEfqsYMRciCL73+oYb5B3+SVcatIAAn6rggt2gj1wFWoD58zKlYjjV7zeZ++KOzdZ1UtIAF5nztH+cUDqdQlPHqAvFpGqLSsiBex8sGL9MG4BF+372nCTqGZfLI5U2VgWBX+bYCOSZPG+KNHXzAIBVdUi/8obYTseJwg6/8QKr0kr2clQDaAN957x9x2w36Jnk/0nzg0io0kTcMBJkTaQcZ7qFMZpoYKSRsZkzwJ7A/nhO+RrcqwakVEnbTGwmTBPbb7YTfEHwqCPmO0GDAiVBMybCSLDCP4S6iMtVqJmcxUp6SAoMgaRf6uAYiZiNjMjDb4j/6gIA700Z1X6iVI8Q2hix8Mc7SDjXrZeAkbJZepT1VKgkeO50EGBJYb7j9zhHV6iA2hXRqdypVpiQODctx7x3wZXzNSrl6lelXplhLtTVm+YikyFSR9UAFgAR3N8YirWd3hi0km1+bk6Rt3MDHbDDfbLQp1KpQJIlw0MxV2BYRaTErBPEb4en45om7Zepq5mo3/wDWMa2bakfCyuAPEsGDNiCDeR3G2KF6gsbv+/8A2xv6ezZ0TiJOBXzBiRbA7V6nmcePHw3KdmzE0/v2x7Nr8W98DZWlWbVAhlAInkXnD7pXwyaiD5jmWuIO22Jl4Nd1ZRXwSzCvp4Ix9PpmcZb4c6IlAEqLnckyfQdsaei2M+ulXsuBSt/f9RGCC2KMyhYWxNDM/EeSFSk03IBIPM3Ix8urqd8fXc+onQwjUDpnn08+Y8sfNepZAo5UjYkT+c455zXISAc48q04GCBTFxvF8RzEld+8D7HGvFfvjI7oOVDKQ2zWOPoPwl0daSiP2L/v2xivg/Nr4kYC9x643HR+pKshrC9/LefIb/4x7PJbvSxolyw1ArMr+HjDeRq1AEAiGtFvK8YTZfPU22ODDmIFvF5z4vv2xxUULMSpJH7PP64LoZpH7DiSOARYc8YVU86ImCDe5iw9+MC18+KRDadaH6o3G202m/5Ymg3qs0EE+YMWgn92wvq1mXU0Tfttv3t7YjR6qDLgkjaDf92wVVrUyhMnXwCI4nAAnNafEralPe0fl+uJ5TqwqJKGYO+0f/adud8DZqsBezQuqIAJ5AHv/bGZ+ap1MlIq0gsxNu1x5C04uhpf+6VBNtcxpAI27lvSDtinN9Zqs6pSRVLmASSYjsBFuSZEThZk8vUZY8OmZ8A0/cme3ODMrR0ghVCk86pJP9cUEZeiC81SGY30qdQBhbWsBMYszNb+OSjM/wDDICx4dgLcgEzPfHq5eks66nrHIvAvsMWZbOkiMug1W1O14nkkbwIgDk4gFzObagUppBOxsbvGowPLnFQo6aovJ0+ECWJNtVhaBt/xjs1TVaq+M1aqmYA8IAnVe8245wFW68lN0qQ72dQwGki2sqUIkvEWN725xYGeSpM5a95+mNgO/qBhN8R03pvSpUqyLrYEhgpqNpBIZJB0gWBiSJBtzflazFXrrI/hs5pixcWMEcx3wj6j19aiaqOklFMOYgTJMn6gbe0Hviyco9HXqdElVpMoUAB2BanBklhJkT6A7d8ZzrvVnpVKTqZpIJhTEsZ5ANjY8898L8nm5qIUXR8xwGNirBnCwVI2HiF9saP4j6Uaf+kUKWLS+gwo8B06tRB3c8iIG2O2pjeUZ3OvUAqKyvTLEafmOCSsatJm87kEd44x51Kk70KLATvI5JtcjgGPz+8/jauKubAWTCrTAkG4LCJ5uYw0yvVaFHImi6UjmFDQAFJBMXZv5p7HYR2x06ksgzNHKVFqlAJbwggFgDqggGI2kTOJZjNNTC+ELU1moH5geELpMyoOogmZBjYYu6dnA1am5hVRwSk8ag31RcTNjsJwu6lXL1GJINzcGRE2gnjHSc3lDL4dyfzqy6miWknk7myxvOPoGa/6eZd3LaWvexUDbtj5d0zONSqK6mIPt6TjZU/+pOYj/wAadvrja3bHPyY5b+1YUUckrKDJE39f7c4cUKaaQqLF7kjy9MKMig1LvtH3GH1JA308ib+k/wBfyxx1ceN7F1FACJNoIP5n+h++GfSE2GwG82PP2/xhbT6ceZ1TMcW9uRY+pHGGPT60kECxswPDGfyIuPccYzVaGnmBxt+/f/AtgqlWtvhbl6Z3/Xbj3/zG++C8uoi1u/cG3e/YgzzzY4wpitbBWVg4S/Pjwz2ggeZExsQORuNJxNc2VYMDB850nax++/liBr1Ppi1EKmR2IsymN1I2O/3OPkvWaVejV+XmAWWYSr/MP6mOPXH1uj1dWtzaRz/xgXqlGnWpsukNb6T/AExjKbg+KZrJQJUep8j+/wA8Bop59/TGqqdEVSwSoAsmVaQwIixmxG3phLnlW4jxTBjbkA/vtjz9JpV0aivzCpbT/Ke488augjBDDFmuBzIMkWFzJkGPt3xagpDcgx9v8Yb5TqOoEgx5cT5j7Y+hLc8ZUahM3SYmJQwzTe4BkmFN/q43jnBFLrpAWDqDCQOY7k/e29rbYx2czDMS63PMHxCR9aifEVPI3m67NgVeot8llQBG8WsyJCzM76mvxFpF8a+ntdvoNLrBNpO+3Nu4MSLHbHZjMfOHgK61P0sNSnyMWtvfkYw9XrmnaCqiUMM1MzG5MMSAIHAnsAMG0uqioSCxqKIOvTBBMeIGBIk3m+0Yz6WcmzTK56pTOgqVG31UxTQwbAGWgwBbuLAYZ0fiN2Uoj/OKwuoCYMiR4ZgqN/XGWzWcdlBYIyb02gkG8gMS0bkbweO2Kep5+s0fMplhTOozdRbTcAzee3a5xfXY3FDM/MZVq0SUIsTcqd7Dj1FxI9q6tOqnhaSsG7ETbzj9I3xm+mdfZSumdTgMQomIkC4hgbSAWNvxXGNBS+LjHj0x4rujokL/ALjF9PYESdxFsXGwdT6+rjQqmRYHi35/lgSt19lZdLEILeAKB207yPeN/tc3W8kYKUUquTB0jws1rodzNzbtijO1qdVXVMmUeoABuoRpklT+W22GhfQ+MsvsQFP02WTPe08CJ88Ef95zOYfRl6DrRYj+JGgwZHjBOrg3gEeW+Mz1vIaPlE5dFBSNa6w7MpE7m6kttB4PGDMj8SZh/l06ZKiAoWYQCbkRERyeca9ZrcDrJdFNKjmGFWmb20qxpnTJllLamP8Am2F3SurvVK5tQGDvpqUwZ0OgKh9RAsytYRaRvOB+rdMrlwlOoaYYjVosPU3u0njvhFSyFWnVqolTTTmajEgc2uNmOEks7G26h1elQV2UhdYZaiwSviN5i1pnSItj53m87ToKwoqrNUEMxWQg2/hfhXVMSZ2GCM9lqlaq1FB4aazOqSSJMyfqkmPvizofSqqu6OukMo1M4sqiYA4353nHTGTGbqGPRuhUDlVzdVdVNVgpSPi1ypVdIuDK+IyIkxiXT+stn69WpqqK6pKpqDU1WQSEAAaIWN+T3xb16qOnZM0acGtUKs5IA00zqggHkkbjaAeRgHoWaGQou1QS1empUWBuCL/7QCPUseMNblvz0EfXmVaiFLMqyZDXYknnsZuBEjyuqemVOogkbzbvF+18eZgsxLmLncbeg5jDf4Z+IUywra6a1TWAQh50hRckxuTt5Y76snyhATiJOJ1Ymwt2xVjrAZT6k+j5c+A8EA+/qODidfpzKYhmsDIUkXAMT3EwfMHDz/p+aIzDCuaellAhxMmeOBAk38sJ+r51Xr1GRVKF20nTErMA79oxz3fbUGt/7cI3uPYeWGOT28NjNo3kESNt5YR5mO0BZambkvcbC3BBP/6/vdjSXSTBAjT5krqRmEeagi/IGPJVN6dEWO8apvcgNpkf+oLe2LkykSFUXBlT+KSFECIN1LEXIlbcYBWvFrsNRJBiDYK4N/CDDTI3dvXEB1QFrHxSCdLaiTuTpmGExBXV2jGNKbjP0lCsGVab2AaxUrJZCSYiNQF7E84tfNgaQrXtufqEx4QT5kzYxG84z9LPHSYZQ38qj5lM2mXUkXLB4gq3h9cV5jNqiawPlkVGDqhLKri8p8weEMCCVEbnzJeoeVKuswAd4IO/BDKOZWdoMTvpOKKWd8NwfVQ0HeDqMaWnYCeeMZR/iGk1tQC/yuraTBEeIiwUgsIYQTAMbwqZwtqdPluUhhozLrUEwpDaUUMSY+qSO/fXobaXM9VVdLBg4JaHXSYYA2MGxIU7wDJG+/V+rt9SA+EgtH8u35iDfjtOMu/Uh8xwXaWOkiosU6ogyKkx8uoL3XSJOqbkYiud0tvKH8Ni3NldSbi/OwviZ4cGzbrnWEc6k3YQzQJ9CCPzBxmK4lpjcbDBFSorEaS17EsI8XPlE4orKyz4ZI955tG4x8+73oVGgSrDtcD2H9jhWlYo8jDHLV3ImJOwHlhZ1OlpqEeQP3AMY9/6S2W4VKPTNarxf+vlxMxi+nVLMSypPIYWI/K5vfAfQJaoVG5Eidrb/vyxqlyVNhDkSOe3v23x38mcwunPLPV0S5KotLKsagWoAxhSfpJAEqJ/Xzwuo0ajKQiOAW1abBQCDszXPlwRjRPkzTIanU0sNoGoGIswvbyxRms8Xq/Mr+CqCoSqh0EDYtAA+Yxk8wPuMXHyS9NTKUnyXVtBhwSttSSRq8m3INzcRGGHzEeyVCtQnwrICgMTYn6uf08wZf6NaRqBV/1NSqBCqBUsSGJbQJR/q2IOx8sLVy1IU96nz5A0+EAH2vqG0GN9sa4vKnNFayggVEJNgupvqmPCCgAEcntbFNfOVaNIFhQqKWBJGgkFSBygOq8H6o8r4Ap0VSJfW7WCjUSpm2r/AHTHhgzP3YZDqS5epLh9XilWEkahMRsJkE7HbacTX9qv6Z8TUQWZssoi+oM2oMSWks30KZAAWJgDnBR/6hoWA+R/CUHSpafG06nZbAi4IE20zebBZfrbZioozLsyb06KBFUmRAIAHhv33GJdR6IDmGaqCgeWWnTEt3AIHvMXvAxnWO+YNBlc9l8wgNSrWaqFI1MIABtAWYBvAi/fBXS+s9OoanXWSuuVsXkklRuY9zzzjH1MvQKCHcEanIVCoIAsJ2Xa53scG1PhN/lUqirHzFYCmSznUrTI0gGWjtAB7DGfWfI0vRviSrnald0ohH0xQA1ELyWZiI1zG4G42jGN6fkKj5qnQrroCMS0LJ1QSNRNiSedr98aDqtJKGTNOoFWs4Qsi/hZbhmYiRIgEiIMxEYS9N+MNFerW+SGZ1ES7HSwJOoTPJH2HOGM7uMGpodJTJZiVCn5hICaoKyqAAqBOkjjecFfEfxLQyhhVNVwP4hjwK8EGAGXnTzbTaTOMMvxC5Bd9KkiC+9VzqLfVZuY8owHXkvRauSadU65LHSVBgiCYAEQJ5wnj3eV2IrfF9SoryifOqPrNRVQkKRp0k3ngX2AiMA5yi7zUfx7AsCPCVAGlouIBA25jBWfJzFYrRVmHhVANPhUatKi/AmAY2M98EdIT/TCvSrgDUB4fCfCD4iWmF0kL5z6Y67knCEmQpK12URMFmJ0rbgC7N5f84qzZpGo5VWVJ8KzePUgxe+3OLc9mw1Xk0xEDaRETfk/4wBWIkxJ8zjrIitseY7BuQyUumqyMfqMxa7CRzGN70Bb444YdQoJSbw31CQpaSk8NF5Fo3nC3GZd8jbU85IB03ta0H97c27Yuo1D28JEaSvlB0tIb7ADDLL9BaJkjiIFxa0g2wfT6FJJFQzER2EbDZgLbiPXHiuUaIS53KxoH1W1rqlfqG4vyJ98WBmfSKkGykgquskgkBWkNYiZ7C2H9Po6iS9PLkMYLCnLR5k1Wkz/AMHA2aygQFgguBLCnV2Fx4UYeIb3AN8T2gqQPUnQrEgyXgBQRciWCgcidR3I5MSbIMzK6VatN2J8MItN9zBJYq1pMDgmBgfMZilDVGK1yhAiqzJTUQGGnUTO+4B2x1TNU2XXSWkCpCOjU2MPaYVgotIIJNxaMBXmkWo/ysyEgWSrRT+Gt7LVg6Vi1wYubYrzuXSj4PmUZ/CamlYG5DMLupt5xzyCK7NUFiqDYgEstiLERojeZWLYGfKVfk2SiQp/hmF8PnYhUImx0g2FzviwAdVYG1MUZjUBTqzqYjSW0hZjSbbR7YGpUqlOoFVzW0gkKFKhdiQym+ze84Lr9Oqr4qTqXRYfSKehQ12nVOslhexO2Actnmp1AP8AUAFVksEUsQbsgMwBYG95NsdZ1whr0nN6ValUQrMlTuRMgwsEnn7YVVK41kCWWbE2t3A4w9qfD66PmqWlpHJ1blmkX/588I+q03p6ZbUGBhiZ2MR3kWt548HmwncN/gPQps9QJcQQSw3juP3zhZ1mtrzFQjbVA/8AWF/ph1kKopqXkaiIAPrf9+WE+VQM9xIZjv547fpMdW5LfgNTBEMJ8iMX5rOVKniZyeO33jGlyvT6XywoEPPH3k+2Kh8LMXhFLTwIv7Tj13Ob3Y8v18Zlq8FvROpBGCkwGI3vfax88HfFOfWBSABJ3Nu4N/O2F/WaOXVENEnVJDAgg+cyNwbYX06JLBSSJgAm++M/TxyszdJq/d0J6N1c5d9SjggkWNxtP8pi488Ma/XKTMr6SdI2BKSCsEah4gQ1wZNpHOFGd6W1NiPqHDDY/wBvfAjqRYiMdfWXluWXmNBk8/IikqByBLMupiSxJUMbKNJgmLheDi8MlNQGopUrMXmQ+kE/iMGHm/ht94wlyPU9FomeSAfsNh64a5brgQeEnVO8jV23i2+w7YxljY0eUqq0qLuKaI5QaVWmskzpDFTMW1m9xz3xV02tqCsyxUXUTVLaZ1SAGWL3JM77DYYUP1moRCp95mSdzsJ3F++LsvQrPYkJ8xSdP4mUAuGIHG4vfGPX5DlurUqevQPrlSqAkMobYm4p0z2+ozv3qf41NCkqos1ACCST4QZOxAkmeTt6YS5quEoh6dSHVyBTAIgECWYg3vYeTYW5rOUyhjUzkbmAovewuSR3m+LPHKbe5/qT13LEtqbcSTO8+u8RwMCCppa94449zjmzzkyJDREjfaP0xKl0yoY8JiJmJ8I5gb+g7HHbUkQf0/rVOmjh6XzTUBUktAUbjQIkEkCT/tFsDpmGqrRpEgBSVS22sgk/cTHmcaeh/wBPkVC1eo6D5etXI0qTwhUgkkj+UnAdDqmVoZYFF+ZmWEglRpouDIKaxq7bndQQLnHP2l/byPBQfJZsUwytUlRIkhjMeEDm5Am84V9Z6v8ANZgyEMPD9RsQfFqHJN5vvfAuY6vUap8wuS8htX+4GQR2M3xT8stLsSJJOo7E7keuNzH80SzdQtBJkwBxYAAAW8v3fAoQx5YtAmZPtz9sVtWtA2388dIIDBtDqbJTKLbxTqvItHhGwPE7xbAtOoACIueccqT9/wBcWz5HlWoSZJk4gTg3MUEVAAdTfiOwETZQbniSRFsDnLEdvuMSWI+k0+r1Q0aXPEm/38+PXFv+uqssmmhHY2F/M+UeWOx2Pn1tHM9Sq0rsiBDHiEso7fRJ+44+1GUzBqgaCoAEgj5iEMpElqdgQTe/3x2OxqTjYpzsE6qiSxiZVWm9tQ4Ui+364JynV0ZaXjKl3+iLzdSypTnzvMXk+XY7GtbiKq3V3okBMuGDEgvUJljJAKhb2m89uMCDq12gEB3ILlwtMJtpJPiiO3EeuOx2GMlFNY13XwBhI0q7HwQIB+StwFgWYkt54SUcuodhpLGRNQz4T+I6R9XOOx2Ny6lZyuoc5LO5mnCo2gJJU2MaubyCYji0AYn8Q56nVRKsIn4IjZlAki3ikQSeJUHHY7HDH/pnqudtt0SZ7qnzQESmqhRAKiJ2km/In746hlvCVBWeYkn07DHuOx6dTGajpJo8+F8qSGE/ii/oNsa0ZIU6bv8AUwUlVEgkjYCL79sdjsc/NfXx2x87Ke3nkv8AtPmWdyp1ByPCx8YP815kbiYP2OGOXqUwZRBxFpA7Wm8n8zjsdjl4srl45b/D2eScCU60lVCr0xO6sLfcW/YxnxQJWWUgizdjwCBFjPbHY7Hp6rWOMwmsVeiOT5D/ACMW5cnft5Xx2Oxu9OgihVMk6WcKIIX/AHSAfud8QVqmotUqfLKKImJJGlQoE2kCedjjzHYn50FpEyd+Z/fM4Oy/Q6jjVYKSACSNyYFiRzbHY7FzysGk6P8AC9NdTV3WksahUZlIBH4Qv4zvqA2HacQzvxZTollyiLJ0sa5UFywk7MsKsxbewvxjsdjnjPbmqQ9V+I6+Zaa1QteQLAD0jjC4IW2BPP8Ak+WOx2O+pjOEXPSVANUkkH2PHrgZqpiJJA2HHsMe47Fx5gr1cYs/0rRJECYk9/L0x7jsLdIpIwUldQhA+ptzBkDsp1RB5kdox2OxexVoECA2o+Vo8sEU81AiH9iYx2OxKr//2Q=="/>
          <p:cNvSpPr>
            <a:spLocks noChangeAspect="1" noChangeArrowheads="1"/>
          </p:cNvSpPr>
          <p:nvPr/>
        </p:nvSpPr>
        <p:spPr bwMode="auto">
          <a:xfrm>
            <a:off x="0" y="-3841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120000"/>
              <a:buChar char="•"/>
              <a:defRPr sz="3200">
                <a:solidFill>
                  <a:schemeClr val="tx1"/>
                </a:solidFill>
                <a:latin typeface="Tahoma" pitchFamily="34" charset="0"/>
                <a:ea typeface="ＭＳ Ｐゴシック" pitchFamily="1" charset="-128"/>
                <a:cs typeface="Arial" pitchFamily="34" charset="0"/>
              </a:defRPr>
            </a:lvl1pPr>
            <a:lvl2pPr marL="742950" indent="-285750" eaLnBrk="0" hangingPunct="0">
              <a:spcBef>
                <a:spcPct val="20000"/>
              </a:spcBef>
              <a:buFont typeface="Tahoma" pitchFamily="34" charset="0"/>
              <a:buChar char="–"/>
              <a:defRPr sz="2800">
                <a:solidFill>
                  <a:schemeClr val="tx1"/>
                </a:solidFill>
                <a:latin typeface="Tahoma" pitchFamily="34" charset="0"/>
                <a:ea typeface="Arial" pitchFamily="34" charset="0"/>
                <a:cs typeface="Arial" pitchFamily="34" charset="0"/>
              </a:defRPr>
            </a:lvl2pPr>
            <a:lvl3pPr marL="1143000" indent="-228600" eaLnBrk="0" hangingPunct="0">
              <a:spcBef>
                <a:spcPct val="20000"/>
              </a:spcBef>
              <a:buClr>
                <a:schemeClr val="hlink"/>
              </a:buClr>
              <a:buSzPct val="120000"/>
              <a:buChar char="•"/>
              <a:defRPr sz="2400">
                <a:solidFill>
                  <a:schemeClr val="tx1"/>
                </a:solidFill>
                <a:latin typeface="Tahoma" pitchFamily="34" charset="0"/>
                <a:ea typeface="Arial" pitchFamily="34" charset="0"/>
                <a:cs typeface="Arial" pitchFamily="34" charset="0"/>
              </a:defRPr>
            </a:lvl3pPr>
            <a:lvl4pPr marL="1600200" indent="-228600" eaLnBrk="0" hangingPunct="0">
              <a:spcBef>
                <a:spcPct val="20000"/>
              </a:spcBef>
              <a:buFont typeface="Tahoma" pitchFamily="34" charset="0"/>
              <a:buChar char="–"/>
              <a:defRPr sz="2000">
                <a:solidFill>
                  <a:schemeClr val="tx1"/>
                </a:solidFill>
                <a:latin typeface="Tahoma" pitchFamily="34" charset="0"/>
                <a:ea typeface="Arial" pitchFamily="34" charset="0"/>
                <a:cs typeface="Arial" pitchFamily="34" charset="0"/>
              </a:defRPr>
            </a:lvl4pPr>
            <a:lvl5pPr marL="2057400" indent="-228600" eaLnBrk="0" hangingPunct="0">
              <a:spcBef>
                <a:spcPct val="20000"/>
              </a:spcBef>
              <a:buClr>
                <a:schemeClr val="hlink"/>
              </a:buClr>
              <a:buSzPct val="80000"/>
              <a:buFont typeface="Wingdings" pitchFamily="2" charset="2"/>
              <a:buChar char="v"/>
              <a:defRPr sz="2000">
                <a:solidFill>
                  <a:schemeClr val="tx1"/>
                </a:solidFill>
                <a:latin typeface="Tahoma" pitchFamily="34" charset="0"/>
                <a:ea typeface="Arial" pitchFamily="34" charset="0"/>
                <a:cs typeface="Arial" pitchFamily="34" charset="0"/>
              </a:defRPr>
            </a:lvl5pPr>
            <a:lvl6pPr marL="25146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ea typeface="Arial" pitchFamily="34" charset="0"/>
                <a:cs typeface="Arial" pitchFamily="34" charset="0"/>
              </a:defRPr>
            </a:lvl6pPr>
            <a:lvl7pPr marL="29718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ea typeface="Arial" pitchFamily="34" charset="0"/>
                <a:cs typeface="Arial" pitchFamily="34" charset="0"/>
              </a:defRPr>
            </a:lvl7pPr>
            <a:lvl8pPr marL="34290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ea typeface="Arial" pitchFamily="34" charset="0"/>
                <a:cs typeface="Arial" pitchFamily="34" charset="0"/>
              </a:defRPr>
            </a:lvl8pPr>
            <a:lvl9pPr marL="38862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ea typeface="Arial" pitchFamily="34" charset="0"/>
                <a:cs typeface="Arial" pitchFamily="34" charset="0"/>
              </a:defRPr>
            </a:lvl9pPr>
          </a:lstStyle>
          <a:p>
            <a:pPr eaLnBrk="1" hangingPunct="1">
              <a:spcBef>
                <a:spcPct val="0"/>
              </a:spcBef>
              <a:buClrTx/>
              <a:buSzTx/>
              <a:buFontTx/>
              <a:buNone/>
            </a:pPr>
            <a:endParaRPr lang="en-US" altLang="en-US" sz="1800"/>
          </a:p>
        </p:txBody>
      </p:sp>
      <p:pic>
        <p:nvPicPr>
          <p:cNvPr id="54277" name="Picture 4" descr="http://abcnews.go.com/images/US/gty_hurricane_sandy_16_satellite_jt_121028_wbl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828800"/>
            <a:ext cx="50101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Picture 6" descr="http://upload.wikimedia.org/wikipedia/commons/c/cb/Hurricane_Sandy_New_Jersey_Pi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038600"/>
            <a:ext cx="4068763" cy="271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73251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http://farm9.staticflickr.com/8058/8250683909_2498a30101_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28600"/>
            <a:ext cx="6467475"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4" descr="http://www.blogcdn.com/weather.aol.com/media/2012/11/ap87545695369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13" y="3200400"/>
            <a:ext cx="547687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4769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en-US" smtClean="0">
                <a:ea typeface="ＭＳ Ｐゴシック" pitchFamily="1" charset="-128"/>
              </a:rPr>
              <a:t>Sources		</a:t>
            </a:r>
          </a:p>
        </p:txBody>
      </p:sp>
      <p:sp>
        <p:nvSpPr>
          <p:cNvPr id="3" name="Content Placeholder 2"/>
          <p:cNvSpPr>
            <a:spLocks noGrp="1"/>
          </p:cNvSpPr>
          <p:nvPr>
            <p:ph idx="1"/>
          </p:nvPr>
        </p:nvSpPr>
        <p:spPr/>
        <p:txBody>
          <a:bodyPr/>
          <a:lstStyle/>
          <a:p>
            <a:pPr>
              <a:defRPr/>
            </a:pPr>
            <a:r>
              <a:rPr lang="en-US" altLang="en-US" i="1" dirty="0" smtClean="0">
                <a:ea typeface="ＭＳ Ｐゴシック" pitchFamily="1" charset="-128"/>
              </a:rPr>
              <a:t>Surf Science</a:t>
            </a:r>
            <a:r>
              <a:rPr lang="en-US" altLang="en-US" dirty="0" smtClean="0">
                <a:ea typeface="ＭＳ Ｐゴシック" pitchFamily="1" charset="-128"/>
              </a:rPr>
              <a:t> – </a:t>
            </a:r>
            <a:r>
              <a:rPr lang="en-US" altLang="en-US" i="1" dirty="0" smtClean="0">
                <a:ea typeface="ＭＳ Ｐゴシック" pitchFamily="1" charset="-128"/>
              </a:rPr>
              <a:t>An Introduction to Waves for Surfing</a:t>
            </a:r>
            <a:r>
              <a:rPr lang="en-US" altLang="en-US" dirty="0" smtClean="0">
                <a:ea typeface="ＭＳ Ｐゴシック" pitchFamily="1" charset="-128"/>
              </a:rPr>
              <a:t> </a:t>
            </a:r>
            <a:r>
              <a:rPr lang="en-US" altLang="en-US" sz="1200" dirty="0" smtClean="0">
                <a:ea typeface="ＭＳ Ｐゴシック" pitchFamily="1" charset="-128"/>
              </a:rPr>
              <a:t>by Tony Butt, Paul </a:t>
            </a:r>
            <a:r>
              <a:rPr lang="en-US" altLang="en-US" sz="1200" dirty="0" err="1" smtClean="0">
                <a:ea typeface="ＭＳ Ｐゴシック" pitchFamily="1" charset="-128"/>
              </a:rPr>
              <a:t>Russel</a:t>
            </a:r>
            <a:r>
              <a:rPr lang="en-US" altLang="en-US" sz="1200" dirty="0" smtClean="0">
                <a:ea typeface="ＭＳ Ｐゴシック" pitchFamily="1" charset="-128"/>
              </a:rPr>
              <a:t>, Rick </a:t>
            </a:r>
            <a:r>
              <a:rPr lang="en-US" altLang="en-US" sz="1200" dirty="0" err="1" smtClean="0">
                <a:ea typeface="ＭＳ Ｐゴシック" pitchFamily="1" charset="-128"/>
              </a:rPr>
              <a:t>Grigg</a:t>
            </a:r>
            <a:endParaRPr lang="en-US" altLang="en-US" sz="1200" i="1" dirty="0" smtClean="0">
              <a:ea typeface="ＭＳ Ｐゴシック" pitchFamily="1" charset="-128"/>
            </a:endParaRPr>
          </a:p>
          <a:p>
            <a:pPr>
              <a:defRPr/>
            </a:pPr>
            <a:r>
              <a:rPr lang="en-US" altLang="en-US" dirty="0" smtClean="0">
                <a:ea typeface="ＭＳ Ｐゴシック" pitchFamily="1" charset="-128"/>
              </a:rPr>
              <a:t>Kurt </a:t>
            </a:r>
            <a:r>
              <a:rPr lang="en-US" altLang="en-US" dirty="0" err="1" smtClean="0">
                <a:ea typeface="ＭＳ Ｐゴシック" pitchFamily="1" charset="-128"/>
              </a:rPr>
              <a:t>Korte</a:t>
            </a:r>
            <a:r>
              <a:rPr lang="en-US" altLang="en-US" dirty="0" smtClean="0">
                <a:ea typeface="ＭＳ Ｐゴシック" pitchFamily="1" charset="-128"/>
              </a:rPr>
              <a:t> – </a:t>
            </a:r>
            <a:r>
              <a:rPr lang="en-US" altLang="en-US" dirty="0" err="1" smtClean="0">
                <a:ea typeface="ＭＳ Ｐゴシック" pitchFamily="1" charset="-128"/>
              </a:rPr>
              <a:t>Surfline</a:t>
            </a:r>
            <a:endParaRPr lang="en-US" altLang="en-US" dirty="0" smtClean="0">
              <a:ea typeface="ＭＳ Ｐゴシック" pitchFamily="1" charset="-128"/>
            </a:endParaRPr>
          </a:p>
          <a:p>
            <a:pPr>
              <a:defRPr/>
            </a:pPr>
            <a:r>
              <a:rPr lang="en-US" altLang="en-US" dirty="0" smtClean="0">
                <a:ea typeface="ＭＳ Ｐゴシック" pitchFamily="1" charset="-128"/>
              </a:rPr>
              <a:t>NOAA</a:t>
            </a:r>
          </a:p>
          <a:p>
            <a:pPr>
              <a:defRPr/>
            </a:pPr>
            <a:r>
              <a:rPr lang="en-US" altLang="en-US" dirty="0" err="1" smtClean="0">
                <a:ea typeface="ＭＳ Ｐゴシック" pitchFamily="1" charset="-128"/>
              </a:rPr>
              <a:t>Surfline</a:t>
            </a:r>
            <a:endParaRPr lang="en-US" altLang="en-US" dirty="0" smtClean="0">
              <a:ea typeface="ＭＳ Ｐゴシック" pitchFamily="1" charset="-128"/>
            </a:endParaRPr>
          </a:p>
          <a:p>
            <a:pPr>
              <a:defRPr/>
            </a:pPr>
            <a:r>
              <a:rPr lang="en-US" altLang="en-US" dirty="0" smtClean="0">
                <a:ea typeface="ＭＳ Ｐゴシック" pitchFamily="1" charset="-128"/>
              </a:rPr>
              <a:t>Richard Stockton College of NJ</a:t>
            </a:r>
          </a:p>
        </p:txBody>
      </p:sp>
    </p:spTree>
    <p:extLst>
      <p:ext uri="{BB962C8B-B14F-4D97-AF65-F5344CB8AC3E}">
        <p14:creationId xmlns:p14="http://schemas.microsoft.com/office/powerpoint/2010/main" val="774269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52400"/>
            <a:ext cx="4953000" cy="654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990600" y="152400"/>
            <a:ext cx="2660650" cy="1185861"/>
          </a:xfrm>
        </p:spPr>
        <p:txBody>
          <a:bodyPr>
            <a:normAutofit/>
          </a:bodyPr>
          <a:lstStyle/>
          <a:p>
            <a:pPr>
              <a:defRPr/>
            </a:pPr>
            <a:r>
              <a:rPr lang="en-US" altLang="en-US" sz="3200" dirty="0" smtClean="0">
                <a:ea typeface="ＭＳ Ｐゴシック" pitchFamily="1" charset="-128"/>
              </a:rPr>
              <a:t>NJ Coastal Zone</a:t>
            </a:r>
          </a:p>
        </p:txBody>
      </p:sp>
      <p:sp>
        <p:nvSpPr>
          <p:cNvPr id="3" name="Content Placeholder 2"/>
          <p:cNvSpPr>
            <a:spLocks noGrp="1"/>
          </p:cNvSpPr>
          <p:nvPr>
            <p:ph idx="1"/>
          </p:nvPr>
        </p:nvSpPr>
        <p:spPr/>
        <p:txBody>
          <a:bodyPr/>
          <a:lstStyle/>
          <a:p>
            <a:pPr>
              <a:defRPr/>
            </a:pPr>
            <a:endParaRPr lang="en-US" dirty="0">
              <a:ea typeface="+mn-ea"/>
            </a:endParaRPr>
          </a:p>
        </p:txBody>
      </p:sp>
      <p:sp>
        <p:nvSpPr>
          <p:cNvPr id="4" name="Text Placeholder 3"/>
          <p:cNvSpPr>
            <a:spLocks noGrp="1"/>
          </p:cNvSpPr>
          <p:nvPr>
            <p:ph type="body" sz="half" idx="2"/>
          </p:nvPr>
        </p:nvSpPr>
        <p:spPr>
          <a:xfrm>
            <a:off x="990600" y="1308100"/>
            <a:ext cx="2660650" cy="4229099"/>
          </a:xfrm>
        </p:spPr>
        <p:txBody>
          <a:bodyPr>
            <a:noAutofit/>
          </a:bodyPr>
          <a:lstStyle/>
          <a:p>
            <a:pPr>
              <a:defRPr/>
            </a:pPr>
            <a:endParaRPr lang="en-US" sz="1400" dirty="0">
              <a:ea typeface="+mn-ea"/>
            </a:endParaRPr>
          </a:p>
          <a:p>
            <a:pPr>
              <a:defRPr/>
            </a:pPr>
            <a:r>
              <a:rPr lang="en-US" sz="1400" dirty="0">
                <a:ea typeface="+mn-ea"/>
              </a:rPr>
              <a:t></a:t>
            </a:r>
            <a:r>
              <a:rPr lang="en-US" sz="1400" b="1" dirty="0">
                <a:ea typeface="+mn-ea"/>
              </a:rPr>
              <a:t>Monmouth County headlands consist of beaches backed by a bluff of older sediments and two major sand spits </a:t>
            </a:r>
            <a:endParaRPr lang="en-US" sz="1400" dirty="0">
              <a:ea typeface="+mn-ea"/>
            </a:endParaRPr>
          </a:p>
          <a:p>
            <a:pPr>
              <a:defRPr/>
            </a:pPr>
            <a:r>
              <a:rPr lang="en-US" sz="1400" dirty="0">
                <a:ea typeface="+mn-ea"/>
              </a:rPr>
              <a:t></a:t>
            </a:r>
            <a:r>
              <a:rPr lang="en-US" sz="1400" b="1" dirty="0">
                <a:ea typeface="+mn-ea"/>
              </a:rPr>
              <a:t>One to the north from Long Branch (Sandy Hook) </a:t>
            </a:r>
            <a:endParaRPr lang="en-US" sz="1400" dirty="0">
              <a:ea typeface="+mn-ea"/>
            </a:endParaRPr>
          </a:p>
          <a:p>
            <a:pPr>
              <a:defRPr/>
            </a:pPr>
            <a:r>
              <a:rPr lang="en-US" sz="1400" dirty="0">
                <a:ea typeface="+mn-ea"/>
              </a:rPr>
              <a:t></a:t>
            </a:r>
            <a:r>
              <a:rPr lang="en-US" sz="1400" b="1" dirty="0">
                <a:ea typeface="+mn-ea"/>
              </a:rPr>
              <a:t>One to the south from Bay Head (Mantoloking to Island Beach State Park) </a:t>
            </a:r>
            <a:endParaRPr lang="en-US" sz="1400" dirty="0">
              <a:ea typeface="+mn-ea"/>
            </a:endParaRPr>
          </a:p>
          <a:p>
            <a:pPr>
              <a:defRPr/>
            </a:pPr>
            <a:r>
              <a:rPr lang="en-US" sz="1400" dirty="0">
                <a:ea typeface="+mn-ea"/>
              </a:rPr>
              <a:t></a:t>
            </a:r>
            <a:r>
              <a:rPr lang="en-US" sz="1400" b="1" dirty="0">
                <a:ea typeface="+mn-ea"/>
              </a:rPr>
              <a:t>The barrier island segmented shoreline covers the remainder of the NJ coastline where individual islands are separated from the mainland by a series of bays and tidal lagoons </a:t>
            </a:r>
            <a:endParaRPr lang="en-US" sz="1400" dirty="0">
              <a:ea typeface="+mn-ea"/>
            </a:endParaRPr>
          </a:p>
          <a:p>
            <a:pPr>
              <a:defRPr/>
            </a:pPr>
            <a:endParaRPr lang="en-US" sz="1400" dirty="0">
              <a:ea typeface="+mn-ea"/>
            </a:endParaRPr>
          </a:p>
        </p:txBody>
      </p:sp>
    </p:spTree>
    <p:extLst>
      <p:ext uri="{BB962C8B-B14F-4D97-AF65-F5344CB8AC3E}">
        <p14:creationId xmlns:p14="http://schemas.microsoft.com/office/powerpoint/2010/main" val="1961085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altLang="en-US" smtClean="0">
                <a:ea typeface="ＭＳ Ｐゴシック" pitchFamily="1" charset="-128"/>
              </a:rPr>
              <a:t>Ocean Currents</a:t>
            </a:r>
          </a:p>
        </p:txBody>
      </p:sp>
      <p:pic>
        <p:nvPicPr>
          <p:cNvPr id="37891" name="Picture 2" descr="http://www.gulfofmaine-census.org/wp-content/images/circulation/fi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08138"/>
            <a:ext cx="7010400"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3482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revisionworld.co.uk/sites/default/files/imce/longshore%20dri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38" y="914400"/>
            <a:ext cx="8732837"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9858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Waves, Beaches, and Coasts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	Water </a:t>
            </a:r>
            <a:r>
              <a:rPr lang="en-US" dirty="0" smtClean="0"/>
              <a:t>waves are another agent of erosion, transportation, and deposition of sediment. Along the shores of oceans and lakes, waves break against the land, building it up in some places and tearing down in others. </a:t>
            </a:r>
          </a:p>
          <a:p>
            <a:r>
              <a:rPr lang="en-US" dirty="0" smtClean="0"/>
              <a:t>The energy of the waves comes from the wind. This energy is used to a large extent in eroding and transporting sediment along the shoreline. Understanding how waves travel and move sediment can help you see how easily the balance of supply, transportation, and deposition of beach sediment can be disturbed. Such disturbances can be natural or human-made, and the changes that result often destroy beachfront homes and block harbors with sand. </a:t>
            </a:r>
          </a:p>
          <a:p>
            <a:r>
              <a:rPr lang="en-US" dirty="0" smtClean="0"/>
              <a:t>Beaches have been called "rivers of sand" because breaking waves, as they sort and transport sediment, tend to move sand parallel to the shoreline. In this chapter we look at how beaches are formed and also examine the influence of wave action on such coastal features as sea cliffs, barrier islands, and terraces.</a:t>
            </a:r>
            <a:br>
              <a:rPr lang="en-US" dirty="0" smtClean="0"/>
            </a:br>
            <a:endParaRPr lang="en-US" dirty="0"/>
          </a:p>
        </p:txBody>
      </p:sp>
    </p:spTree>
    <p:extLst>
      <p:ext uri="{BB962C8B-B14F-4D97-AF65-F5344CB8AC3E}">
        <p14:creationId xmlns:p14="http://schemas.microsoft.com/office/powerpoint/2010/main" val="3105871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Coastal Geomorphology</a:t>
            </a:r>
            <a:endParaRPr lang="en-US" dirty="0"/>
          </a:p>
        </p:txBody>
      </p:sp>
      <p:sp>
        <p:nvSpPr>
          <p:cNvPr id="3" name="Content Placeholder 2"/>
          <p:cNvSpPr>
            <a:spLocks noGrp="1"/>
          </p:cNvSpPr>
          <p:nvPr>
            <p:ph idx="1"/>
          </p:nvPr>
        </p:nvSpPr>
        <p:spPr/>
        <p:txBody>
          <a:bodyPr/>
          <a:lstStyle/>
          <a:p>
            <a:endParaRPr lang="en-US" dirty="0"/>
          </a:p>
        </p:txBody>
      </p:sp>
      <p:pic>
        <p:nvPicPr>
          <p:cNvPr id="26626" name="Picture 2" descr="http://www.discoveringfossils.co.uk/coastal_geomorphology.jpg"/>
          <p:cNvPicPr>
            <a:picLocks noChangeAspect="1" noChangeArrowheads="1"/>
          </p:cNvPicPr>
          <p:nvPr/>
        </p:nvPicPr>
        <p:blipFill>
          <a:blip r:embed="rId2" cstate="print"/>
          <a:srcRect/>
          <a:stretch>
            <a:fillRect/>
          </a:stretch>
        </p:blipFill>
        <p:spPr bwMode="auto">
          <a:xfrm>
            <a:off x="0" y="2286000"/>
            <a:ext cx="8667750" cy="2657476"/>
          </a:xfrm>
          <a:prstGeom prst="rect">
            <a:avLst/>
          </a:prstGeom>
          <a:noFill/>
        </p:spPr>
      </p:pic>
    </p:spTree>
    <p:extLst>
      <p:ext uri="{BB962C8B-B14F-4D97-AF65-F5344CB8AC3E}">
        <p14:creationId xmlns:p14="http://schemas.microsoft.com/office/powerpoint/2010/main" val="2190598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vs. Summer Profile (Fig. 8.3)</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723900" y="1981200"/>
            <a:ext cx="7696200" cy="4000500"/>
          </a:xfrm>
          <a:prstGeom prst="rect">
            <a:avLst/>
          </a:prstGeom>
          <a:noFill/>
          <a:ln w="9525">
            <a:noFill/>
            <a:miter lim="800000"/>
            <a:headEnd/>
            <a:tailEnd/>
          </a:ln>
        </p:spPr>
      </p:pic>
    </p:spTree>
    <p:extLst>
      <p:ext uri="{BB962C8B-B14F-4D97-AF65-F5344CB8AC3E}">
        <p14:creationId xmlns:p14="http://schemas.microsoft.com/office/powerpoint/2010/main" val="725310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1026" name="ShockwaveFlash1" r:id="rId2" imgW="9142857" imgH="6857143"/>
        </mc:Choice>
        <mc:Fallback>
          <p:control name="ShockwaveFlash1" r:id="rId2" imgW="9142857" imgH="68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82820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3</TotalTime>
  <Words>657</Words>
  <Application>Microsoft Office PowerPoint</Application>
  <PresentationFormat>On-screen Show (4:3)</PresentationFormat>
  <Paragraphs>61</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Summer</vt:lpstr>
      <vt:lpstr>Ch.8 How Waves Move Sediments</vt:lpstr>
      <vt:lpstr>Longshore Drift</vt:lpstr>
      <vt:lpstr>NJ Coastal Zone</vt:lpstr>
      <vt:lpstr>Ocean Currents</vt:lpstr>
      <vt:lpstr>PowerPoint Presentation</vt:lpstr>
      <vt:lpstr>Waves, Beaches, and Coasts</vt:lpstr>
      <vt:lpstr>Coastal Geomorphology</vt:lpstr>
      <vt:lpstr>Winter vs. Summer Profile (Fig. 8.3)</vt:lpstr>
      <vt:lpstr>PowerPoint Presentation</vt:lpstr>
      <vt:lpstr>PowerPoint Presentation</vt:lpstr>
      <vt:lpstr>Jetty or Groin?</vt:lpstr>
      <vt:lpstr>PowerPoint Presentation</vt:lpstr>
      <vt:lpstr>Longshore Drift</vt:lpstr>
      <vt:lpstr>In 1927, the lighthouse on Tucker's Island, NJ was destroyed when powerful longshore currents washed over 300 yards of the surrounding land out to sea.</vt:lpstr>
      <vt:lpstr>PowerPoint Presentation</vt:lpstr>
      <vt:lpstr> Barnegat   Light</vt:lpstr>
      <vt:lpstr>Barnegat Light Cross Section</vt:lpstr>
      <vt:lpstr>Barnegat Inlet</vt:lpstr>
      <vt:lpstr>Ocean County</vt:lpstr>
      <vt:lpstr>Sand Spit – Sandy Hook, NJ</vt:lpstr>
      <vt:lpstr>Figure 178. Maps showing the progressive shoreline changes at Sandy Hook (after NPS Spermaceti Cove Visitor Center display).</vt:lpstr>
      <vt:lpstr>Sandy Hook</vt:lpstr>
      <vt:lpstr>Rip Currents</vt:lpstr>
      <vt:lpstr>The Impact of Storms </vt:lpstr>
      <vt:lpstr>PowerPoint Presentation</vt:lpstr>
      <vt:lpstr>Sources  </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Ch.8 How Waves Move Sediments</dc:title>
  <dc:creator>Werner, David</dc:creator>
  <cp:lastModifiedBy>Werner, David</cp:lastModifiedBy>
  <cp:revision>1</cp:revision>
  <dcterms:created xsi:type="dcterms:W3CDTF">2014-02-10T16:29:18Z</dcterms:created>
  <dcterms:modified xsi:type="dcterms:W3CDTF">2014-02-10T16:32:45Z</dcterms:modified>
</cp:coreProperties>
</file>